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2" r:id="rId8"/>
    <p:sldId id="276" r:id="rId9"/>
    <p:sldId id="277" r:id="rId10"/>
    <p:sldId id="275" r:id="rId11"/>
    <p:sldId id="278" r:id="rId12"/>
    <p:sldId id="283" r:id="rId13"/>
    <p:sldId id="285" r:id="rId14"/>
    <p:sldId id="288" r:id="rId15"/>
    <p:sldId id="289" r:id="rId16"/>
    <p:sldId id="286" r:id="rId17"/>
  </p:sldIdLst>
  <p:sldSz cx="13004800" cy="9753600"/>
  <p:notesSz cx="7099300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A"/>
    <a:srgbClr val="00975F"/>
    <a:srgbClr val="DC0069"/>
    <a:srgbClr val="F2B700"/>
    <a:srgbClr val="EC6825"/>
    <a:srgbClr val="4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1146"/>
              <a:lumOff val="-1415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146"/>
                  <a:lumOff val="-1415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6D7472"/>
          </a:solidFill>
        </a:fill>
      </a:tcStyle>
    </a:firstCol>
    <a:lastRow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FDFD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D4B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DFDFDF"/>
          </a:solidFill>
        </a:fill>
      </a:tcStyle>
    </a:firstCol>
    <a:lastRow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lastRow>
    <a:firstRow>
      <a:tcTxStyle b="off" i="off">
        <a:fontRef idx="minor">
          <a:srgbClr val="484D4B"/>
        </a:fontRef>
        <a:srgbClr val="484D4B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C1C1C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484D4B"/>
              </a:solidFill>
              <a:prstDash val="solid"/>
              <a:miter lim="400000"/>
            </a:ln>
          </a:right>
          <a:top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484D4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left>
          <a:right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484D4B"/>
              </a:solidFill>
              <a:prstDash val="solid"/>
              <a:miter lim="400000"/>
            </a:ln>
          </a:bottom>
          <a:insideH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solidFill>
                <a:srgbClr val="484D4B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4D6266"/>
        </a:fontRef>
        <a:srgbClr val="4D6266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980707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7707479"/>
                  <a:satOff val="-15472"/>
                  <a:lumOff val="28507"/>
                </a:schemeClr>
              </a:solidFill>
              <a:prstDash val="solid"/>
              <a:miter lim="400000"/>
            </a:ln>
          </a:insideV>
        </a:tcBdr>
        <a:fill>
          <a:solidFill>
            <a:srgbClr val="6D7472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>
        <p:scale>
          <a:sx n="66" d="100"/>
          <a:sy n="66" d="100"/>
        </p:scale>
        <p:origin x="1157" y="-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46574" y="4861441"/>
            <a:ext cx="5206153" cy="4605576"/>
          </a:xfrm>
          <a:prstGeom prst="rect">
            <a:avLst/>
          </a:prstGeom>
        </p:spPr>
        <p:txBody>
          <a:bodyPr lIns="99048" tIns="49524" rIns="99048" bIns="49524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747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05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14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3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4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4" name="Bild"/>
          <p:cNvSpPr>
            <a:spLocks noGrp="1"/>
          </p:cNvSpPr>
          <p:nvPr>
            <p:ph type="pic" sz="quarter" idx="13"/>
          </p:nvPr>
        </p:nvSpPr>
        <p:spPr>
          <a:xfrm>
            <a:off x="7759700" y="2857500"/>
            <a:ext cx="3873500" cy="6547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5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62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67564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993816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19630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Untertitel -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text"/>
          <p:cNvSpPr txBox="1">
            <a:spLocks noGrp="1"/>
          </p:cNvSpPr>
          <p:nvPr>
            <p:ph type="title"/>
          </p:nvPr>
        </p:nvSpPr>
        <p:spPr>
          <a:xfrm>
            <a:off x="355600" y="6832600"/>
            <a:ext cx="12293600" cy="12573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2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8077200"/>
            <a:ext cx="12293600" cy="1206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8570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41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Untertitel - Foto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>
            <a:spLocks noGrp="1"/>
          </p:cNvSpPr>
          <p:nvPr>
            <p:ph type="title"/>
          </p:nvPr>
        </p:nvSpPr>
        <p:spPr>
          <a:xfrm>
            <a:off x="355600" y="6832600"/>
            <a:ext cx="12293600" cy="12573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3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8077200"/>
            <a:ext cx="12293600" cy="12065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2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85622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41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687317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50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numCol="2" spcCol="614680" anchor="t"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905191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18838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7043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Leer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650094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349989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- Oben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57852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eltext"/>
          <p:cNvSpPr txBox="1">
            <a:spLocks noGrp="1"/>
          </p:cNvSpPr>
          <p:nvPr>
            <p:ph type="title"/>
          </p:nvPr>
        </p:nvSpPr>
        <p:spPr>
          <a:xfrm>
            <a:off x="355600" y="3225800"/>
            <a:ext cx="122936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9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399822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05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58977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50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3187700"/>
            <a:ext cx="12293600" cy="5842000"/>
          </a:xfrm>
          <a:prstGeom prst="rect">
            <a:avLst/>
          </a:prstGeom>
        </p:spPr>
        <p:txBody>
          <a:bodyPr numCol="2" spcCol="614680" anchor="t"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Horizont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eltext"/>
          <p:cNvSpPr txBox="1">
            <a:spLocks noGrp="1"/>
          </p:cNvSpPr>
          <p:nvPr>
            <p:ph type="title"/>
          </p:nvPr>
        </p:nvSpPr>
        <p:spPr>
          <a:xfrm>
            <a:off x="355600" y="7416800"/>
            <a:ext cx="12293600" cy="1282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14" name="Bild"/>
          <p:cNvSpPr>
            <a:spLocks noGrp="1"/>
          </p:cNvSpPr>
          <p:nvPr>
            <p:ph type="pic" idx="13"/>
          </p:nvPr>
        </p:nvSpPr>
        <p:spPr>
          <a:xfrm>
            <a:off x="1308101" y="520687"/>
            <a:ext cx="10388602" cy="58808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670186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2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205173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Foto - Vertikal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eltext"/>
          <p:cNvSpPr txBox="1">
            <a:spLocks noGrp="1"/>
          </p:cNvSpPr>
          <p:nvPr>
            <p:ph type="title"/>
          </p:nvPr>
        </p:nvSpPr>
        <p:spPr>
          <a:xfrm>
            <a:off x="355600" y="1384300"/>
            <a:ext cx="5892800" cy="3505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Titeltext</a:t>
            </a:r>
          </a:p>
        </p:txBody>
      </p:sp>
      <p:sp>
        <p:nvSpPr>
          <p:cNvPr id="13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76800"/>
            <a:ext cx="5892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4" name="Bild"/>
          <p:cNvSpPr>
            <a:spLocks noGrp="1"/>
          </p:cNvSpPr>
          <p:nvPr>
            <p:ph type="pic" sz="half" idx="13"/>
          </p:nvPr>
        </p:nvSpPr>
        <p:spPr>
          <a:xfrm>
            <a:off x="7251700" y="800100"/>
            <a:ext cx="4902200" cy="82866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18553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4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4" name="Bild"/>
          <p:cNvSpPr>
            <a:spLocks noGrp="1"/>
          </p:cNvSpPr>
          <p:nvPr>
            <p:ph type="pic" sz="quarter" idx="13"/>
          </p:nvPr>
        </p:nvSpPr>
        <p:spPr>
          <a:xfrm>
            <a:off x="7759700" y="2857500"/>
            <a:ext cx="3873500" cy="6547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066687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5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556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883717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162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6756400" y="3187700"/>
            <a:ext cx="5892800" cy="5842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800"/>
            </a:lvl1pPr>
            <a:lvl2pPr>
              <a:lnSpc>
                <a:spcPct val="100000"/>
              </a:lnSpc>
              <a:defRPr sz="3800"/>
            </a:lvl2pPr>
            <a:lvl3pPr>
              <a:lnSpc>
                <a:spcPct val="100000"/>
              </a:lnSpc>
              <a:defRPr sz="3800"/>
            </a:lvl3pPr>
            <a:lvl4pPr>
              <a:lnSpc>
                <a:spcPct val="100000"/>
              </a:lnSpc>
              <a:defRPr sz="3800"/>
            </a:lvl4pPr>
            <a:lvl5pPr>
              <a:lnSpc>
                <a:spcPct val="100000"/>
              </a:lnSpc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016379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9756694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 - Dunke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A1A1A"/>
                </a:solidFill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eltext"/>
          <p:cNvSpPr txBox="1">
            <a:spLocks noGrp="1"/>
          </p:cNvSpPr>
          <p:nvPr>
            <p:ph type="title"/>
          </p:nvPr>
        </p:nvSpPr>
        <p:spPr>
          <a:xfrm>
            <a:off x="355600" y="3225800"/>
            <a:ext cx="122936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Titeltext</a:t>
            </a:r>
          </a:p>
        </p:txBody>
      </p:sp>
      <p:sp>
        <p:nvSpPr>
          <p:cNvPr id="9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254000"/>
            <a:ext cx="12293600" cy="923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Titeltext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5" name="Unknown.jpeg" descr="Unknown.jpeg"/>
          <p:cNvPicPr>
            <a:picLocks noChangeAspect="1"/>
          </p:cNvPicPr>
          <p:nvPr userDrawn="1"/>
        </p:nvPicPr>
        <p:blipFill>
          <a:blip r:embed="rId20">
            <a:alphaModFix amt="25000"/>
            <a:extLst/>
          </a:blip>
          <a:srcRect b="20692"/>
          <a:stretch>
            <a:fillRect/>
          </a:stretch>
        </p:blipFill>
        <p:spPr>
          <a:xfrm>
            <a:off x="-21878" y="-2801740"/>
            <a:ext cx="13048457" cy="5316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0" y="0"/>
                </a:moveTo>
                <a:lnTo>
                  <a:pt x="0" y="6247"/>
                </a:lnTo>
                <a:lnTo>
                  <a:pt x="0" y="12496"/>
                </a:lnTo>
                <a:lnTo>
                  <a:pt x="115" y="12598"/>
                </a:lnTo>
                <a:cubicBezTo>
                  <a:pt x="202" y="12675"/>
                  <a:pt x="231" y="12740"/>
                  <a:pt x="237" y="12861"/>
                </a:cubicBezTo>
                <a:cubicBezTo>
                  <a:pt x="241" y="12949"/>
                  <a:pt x="259" y="13085"/>
                  <a:pt x="275" y="13164"/>
                </a:cubicBezTo>
                <a:cubicBezTo>
                  <a:pt x="296" y="13267"/>
                  <a:pt x="295" y="13366"/>
                  <a:pt x="275" y="13512"/>
                </a:cubicBezTo>
                <a:cubicBezTo>
                  <a:pt x="246" y="13713"/>
                  <a:pt x="247" y="13715"/>
                  <a:pt x="336" y="13715"/>
                </a:cubicBezTo>
                <a:cubicBezTo>
                  <a:pt x="385" y="13715"/>
                  <a:pt x="441" y="13761"/>
                  <a:pt x="459" y="13815"/>
                </a:cubicBezTo>
                <a:cubicBezTo>
                  <a:pt x="478" y="13870"/>
                  <a:pt x="507" y="13915"/>
                  <a:pt x="524" y="13915"/>
                </a:cubicBezTo>
                <a:cubicBezTo>
                  <a:pt x="577" y="13915"/>
                  <a:pt x="778" y="14461"/>
                  <a:pt x="823" y="14725"/>
                </a:cubicBezTo>
                <a:cubicBezTo>
                  <a:pt x="890" y="15120"/>
                  <a:pt x="875" y="15434"/>
                  <a:pt x="768" y="15931"/>
                </a:cubicBezTo>
                <a:cubicBezTo>
                  <a:pt x="691" y="16285"/>
                  <a:pt x="682" y="16361"/>
                  <a:pt x="723" y="16308"/>
                </a:cubicBezTo>
                <a:cubicBezTo>
                  <a:pt x="751" y="16271"/>
                  <a:pt x="790" y="16195"/>
                  <a:pt x="809" y="16139"/>
                </a:cubicBezTo>
                <a:cubicBezTo>
                  <a:pt x="848" y="16023"/>
                  <a:pt x="960" y="16000"/>
                  <a:pt x="985" y="16101"/>
                </a:cubicBezTo>
                <a:cubicBezTo>
                  <a:pt x="995" y="16138"/>
                  <a:pt x="1018" y="16168"/>
                  <a:pt x="1038" y="16168"/>
                </a:cubicBezTo>
                <a:cubicBezTo>
                  <a:pt x="1148" y="16168"/>
                  <a:pt x="1836" y="17426"/>
                  <a:pt x="1836" y="17628"/>
                </a:cubicBezTo>
                <a:cubicBezTo>
                  <a:pt x="1836" y="17658"/>
                  <a:pt x="1870" y="17776"/>
                  <a:pt x="1912" y="17889"/>
                </a:cubicBezTo>
                <a:cubicBezTo>
                  <a:pt x="2038" y="18226"/>
                  <a:pt x="2241" y="19308"/>
                  <a:pt x="2241" y="19639"/>
                </a:cubicBezTo>
                <a:cubicBezTo>
                  <a:pt x="2241" y="19931"/>
                  <a:pt x="2304" y="19975"/>
                  <a:pt x="2463" y="19792"/>
                </a:cubicBezTo>
                <a:cubicBezTo>
                  <a:pt x="2542" y="19701"/>
                  <a:pt x="2630" y="19605"/>
                  <a:pt x="2659" y="19579"/>
                </a:cubicBezTo>
                <a:cubicBezTo>
                  <a:pt x="2755" y="19494"/>
                  <a:pt x="3089" y="19348"/>
                  <a:pt x="3186" y="19348"/>
                </a:cubicBezTo>
                <a:cubicBezTo>
                  <a:pt x="3400" y="19350"/>
                  <a:pt x="3875" y="19728"/>
                  <a:pt x="4003" y="19998"/>
                </a:cubicBezTo>
                <a:cubicBezTo>
                  <a:pt x="4029" y="20053"/>
                  <a:pt x="4050" y="20190"/>
                  <a:pt x="4050" y="20303"/>
                </a:cubicBezTo>
                <a:cubicBezTo>
                  <a:pt x="4050" y="20416"/>
                  <a:pt x="4063" y="20551"/>
                  <a:pt x="4077" y="20606"/>
                </a:cubicBezTo>
                <a:cubicBezTo>
                  <a:pt x="4097" y="20680"/>
                  <a:pt x="4103" y="20645"/>
                  <a:pt x="4103" y="20466"/>
                </a:cubicBezTo>
                <a:cubicBezTo>
                  <a:pt x="4104" y="20222"/>
                  <a:pt x="4210" y="19349"/>
                  <a:pt x="4278" y="19028"/>
                </a:cubicBezTo>
                <a:cubicBezTo>
                  <a:pt x="4346" y="18704"/>
                  <a:pt x="4582" y="18029"/>
                  <a:pt x="4722" y="17757"/>
                </a:cubicBezTo>
                <a:cubicBezTo>
                  <a:pt x="4798" y="17610"/>
                  <a:pt x="4860" y="17510"/>
                  <a:pt x="4860" y="17535"/>
                </a:cubicBezTo>
                <a:cubicBezTo>
                  <a:pt x="4860" y="17559"/>
                  <a:pt x="4882" y="17536"/>
                  <a:pt x="4908" y="17483"/>
                </a:cubicBezTo>
                <a:cubicBezTo>
                  <a:pt x="4962" y="17373"/>
                  <a:pt x="5160" y="17164"/>
                  <a:pt x="5363" y="17004"/>
                </a:cubicBezTo>
                <a:cubicBezTo>
                  <a:pt x="5578" y="16836"/>
                  <a:pt x="5882" y="16862"/>
                  <a:pt x="6127" y="17069"/>
                </a:cubicBezTo>
                <a:cubicBezTo>
                  <a:pt x="6360" y="17265"/>
                  <a:pt x="6607" y="17539"/>
                  <a:pt x="6620" y="17615"/>
                </a:cubicBezTo>
                <a:cubicBezTo>
                  <a:pt x="6624" y="17644"/>
                  <a:pt x="6674" y="17743"/>
                  <a:pt x="6731" y="17836"/>
                </a:cubicBezTo>
                <a:cubicBezTo>
                  <a:pt x="6871" y="18068"/>
                  <a:pt x="7142" y="18966"/>
                  <a:pt x="7205" y="19411"/>
                </a:cubicBezTo>
                <a:cubicBezTo>
                  <a:pt x="7307" y="20131"/>
                  <a:pt x="7320" y="20314"/>
                  <a:pt x="7312" y="20954"/>
                </a:cubicBezTo>
                <a:cubicBezTo>
                  <a:pt x="7307" y="21364"/>
                  <a:pt x="7314" y="21593"/>
                  <a:pt x="7328" y="21598"/>
                </a:cubicBezTo>
                <a:cubicBezTo>
                  <a:pt x="7336" y="21600"/>
                  <a:pt x="7347" y="21522"/>
                  <a:pt x="7359" y="21352"/>
                </a:cubicBezTo>
                <a:cubicBezTo>
                  <a:pt x="7389" y="20947"/>
                  <a:pt x="7489" y="20766"/>
                  <a:pt x="7803" y="20553"/>
                </a:cubicBezTo>
                <a:cubicBezTo>
                  <a:pt x="7901" y="20486"/>
                  <a:pt x="8399" y="20520"/>
                  <a:pt x="8430" y="20595"/>
                </a:cubicBezTo>
                <a:cubicBezTo>
                  <a:pt x="8447" y="20638"/>
                  <a:pt x="8484" y="20674"/>
                  <a:pt x="8511" y="20674"/>
                </a:cubicBezTo>
                <a:cubicBezTo>
                  <a:pt x="8569" y="20674"/>
                  <a:pt x="8817" y="20970"/>
                  <a:pt x="8842" y="21069"/>
                </a:cubicBezTo>
                <a:cubicBezTo>
                  <a:pt x="8872" y="21188"/>
                  <a:pt x="8962" y="21142"/>
                  <a:pt x="8994" y="20988"/>
                </a:cubicBezTo>
                <a:cubicBezTo>
                  <a:pt x="9011" y="20906"/>
                  <a:pt x="9066" y="20714"/>
                  <a:pt x="9116" y="20562"/>
                </a:cubicBezTo>
                <a:cubicBezTo>
                  <a:pt x="9166" y="20411"/>
                  <a:pt x="9207" y="20260"/>
                  <a:pt x="9207" y="20227"/>
                </a:cubicBezTo>
                <a:cubicBezTo>
                  <a:pt x="9207" y="20162"/>
                  <a:pt x="9361" y="19865"/>
                  <a:pt x="9380" y="19893"/>
                </a:cubicBezTo>
                <a:cubicBezTo>
                  <a:pt x="9387" y="19903"/>
                  <a:pt x="9420" y="19844"/>
                  <a:pt x="9456" y="19763"/>
                </a:cubicBezTo>
                <a:cubicBezTo>
                  <a:pt x="9558" y="19527"/>
                  <a:pt x="9849" y="19264"/>
                  <a:pt x="10056" y="19221"/>
                </a:cubicBezTo>
                <a:lnTo>
                  <a:pt x="10242" y="19182"/>
                </a:lnTo>
                <a:lnTo>
                  <a:pt x="10276" y="18818"/>
                </a:lnTo>
                <a:cubicBezTo>
                  <a:pt x="10295" y="18618"/>
                  <a:pt x="10358" y="18241"/>
                  <a:pt x="10417" y="17980"/>
                </a:cubicBezTo>
                <a:cubicBezTo>
                  <a:pt x="10609" y="17125"/>
                  <a:pt x="10817" y="16632"/>
                  <a:pt x="10987" y="16632"/>
                </a:cubicBezTo>
                <a:lnTo>
                  <a:pt x="11061" y="16632"/>
                </a:lnTo>
                <a:lnTo>
                  <a:pt x="10946" y="16321"/>
                </a:lnTo>
                <a:cubicBezTo>
                  <a:pt x="10882" y="16150"/>
                  <a:pt x="10826" y="15950"/>
                  <a:pt x="10821" y="15874"/>
                </a:cubicBezTo>
                <a:cubicBezTo>
                  <a:pt x="10803" y="15592"/>
                  <a:pt x="10856" y="15232"/>
                  <a:pt x="10949" y="15002"/>
                </a:cubicBezTo>
                <a:cubicBezTo>
                  <a:pt x="11034" y="14792"/>
                  <a:pt x="11059" y="14768"/>
                  <a:pt x="11206" y="14758"/>
                </a:cubicBezTo>
                <a:cubicBezTo>
                  <a:pt x="11362" y="14748"/>
                  <a:pt x="11372" y="14758"/>
                  <a:pt x="11479" y="15020"/>
                </a:cubicBezTo>
                <a:cubicBezTo>
                  <a:pt x="11572" y="15249"/>
                  <a:pt x="11590" y="15336"/>
                  <a:pt x="11593" y="15581"/>
                </a:cubicBezTo>
                <a:cubicBezTo>
                  <a:pt x="11595" y="15740"/>
                  <a:pt x="11587" y="15958"/>
                  <a:pt x="11575" y="16068"/>
                </a:cubicBezTo>
                <a:lnTo>
                  <a:pt x="11552" y="16267"/>
                </a:lnTo>
                <a:lnTo>
                  <a:pt x="11634" y="16076"/>
                </a:lnTo>
                <a:cubicBezTo>
                  <a:pt x="11724" y="15863"/>
                  <a:pt x="11785" y="15861"/>
                  <a:pt x="12150" y="16056"/>
                </a:cubicBezTo>
                <a:cubicBezTo>
                  <a:pt x="12530" y="16259"/>
                  <a:pt x="12914" y="16932"/>
                  <a:pt x="13084" y="17691"/>
                </a:cubicBezTo>
                <a:cubicBezTo>
                  <a:pt x="13112" y="17819"/>
                  <a:pt x="13150" y="17953"/>
                  <a:pt x="13166" y="17989"/>
                </a:cubicBezTo>
                <a:cubicBezTo>
                  <a:pt x="13183" y="18026"/>
                  <a:pt x="13224" y="18258"/>
                  <a:pt x="13256" y="18504"/>
                </a:cubicBezTo>
                <a:cubicBezTo>
                  <a:pt x="13289" y="18750"/>
                  <a:pt x="13322" y="18950"/>
                  <a:pt x="13331" y="18950"/>
                </a:cubicBezTo>
                <a:cubicBezTo>
                  <a:pt x="13339" y="18950"/>
                  <a:pt x="13338" y="18793"/>
                  <a:pt x="13329" y="18602"/>
                </a:cubicBezTo>
                <a:cubicBezTo>
                  <a:pt x="13309" y="18174"/>
                  <a:pt x="13342" y="18059"/>
                  <a:pt x="13561" y="17796"/>
                </a:cubicBezTo>
                <a:cubicBezTo>
                  <a:pt x="13689" y="17642"/>
                  <a:pt x="13754" y="17607"/>
                  <a:pt x="13926" y="17602"/>
                </a:cubicBezTo>
                <a:cubicBezTo>
                  <a:pt x="14107" y="17597"/>
                  <a:pt x="14158" y="17624"/>
                  <a:pt x="14310" y="17804"/>
                </a:cubicBezTo>
                <a:cubicBezTo>
                  <a:pt x="14407" y="17918"/>
                  <a:pt x="14533" y="18131"/>
                  <a:pt x="14591" y="18278"/>
                </a:cubicBezTo>
                <a:cubicBezTo>
                  <a:pt x="14713" y="18587"/>
                  <a:pt x="14761" y="18571"/>
                  <a:pt x="14834" y="18191"/>
                </a:cubicBezTo>
                <a:cubicBezTo>
                  <a:pt x="14859" y="18062"/>
                  <a:pt x="14897" y="17957"/>
                  <a:pt x="14918" y="17957"/>
                </a:cubicBezTo>
                <a:cubicBezTo>
                  <a:pt x="14939" y="17957"/>
                  <a:pt x="14969" y="17897"/>
                  <a:pt x="14985" y="17825"/>
                </a:cubicBezTo>
                <a:cubicBezTo>
                  <a:pt x="15018" y="17672"/>
                  <a:pt x="15094" y="17680"/>
                  <a:pt x="15168" y="17844"/>
                </a:cubicBezTo>
                <a:cubicBezTo>
                  <a:pt x="15196" y="17906"/>
                  <a:pt x="15242" y="17958"/>
                  <a:pt x="15271" y="17959"/>
                </a:cubicBezTo>
                <a:cubicBezTo>
                  <a:pt x="15299" y="17960"/>
                  <a:pt x="15346" y="18004"/>
                  <a:pt x="15375" y="18057"/>
                </a:cubicBezTo>
                <a:cubicBezTo>
                  <a:pt x="15441" y="18178"/>
                  <a:pt x="15624" y="18183"/>
                  <a:pt x="15716" y="18065"/>
                </a:cubicBezTo>
                <a:cubicBezTo>
                  <a:pt x="15754" y="18016"/>
                  <a:pt x="15817" y="17957"/>
                  <a:pt x="15855" y="17933"/>
                </a:cubicBezTo>
                <a:cubicBezTo>
                  <a:pt x="15894" y="17909"/>
                  <a:pt x="15965" y="17796"/>
                  <a:pt x="16012" y="17680"/>
                </a:cubicBezTo>
                <a:cubicBezTo>
                  <a:pt x="16088" y="17492"/>
                  <a:pt x="16104" y="17479"/>
                  <a:pt x="16154" y="17556"/>
                </a:cubicBezTo>
                <a:cubicBezTo>
                  <a:pt x="16360" y="17872"/>
                  <a:pt x="16770" y="18040"/>
                  <a:pt x="16978" y="17894"/>
                </a:cubicBezTo>
                <a:cubicBezTo>
                  <a:pt x="17068" y="17831"/>
                  <a:pt x="17253" y="17957"/>
                  <a:pt x="17253" y="18081"/>
                </a:cubicBezTo>
                <a:cubicBezTo>
                  <a:pt x="17253" y="18112"/>
                  <a:pt x="17302" y="18288"/>
                  <a:pt x="17361" y="18471"/>
                </a:cubicBezTo>
                <a:cubicBezTo>
                  <a:pt x="17421" y="18654"/>
                  <a:pt x="17469" y="18850"/>
                  <a:pt x="17469" y="18907"/>
                </a:cubicBezTo>
                <a:cubicBezTo>
                  <a:pt x="17469" y="18963"/>
                  <a:pt x="17482" y="19027"/>
                  <a:pt x="17497" y="19050"/>
                </a:cubicBezTo>
                <a:cubicBezTo>
                  <a:pt x="17512" y="19073"/>
                  <a:pt x="17542" y="19188"/>
                  <a:pt x="17564" y="19303"/>
                </a:cubicBezTo>
                <a:lnTo>
                  <a:pt x="17602" y="19513"/>
                </a:lnTo>
                <a:lnTo>
                  <a:pt x="17596" y="19215"/>
                </a:lnTo>
                <a:cubicBezTo>
                  <a:pt x="17593" y="19051"/>
                  <a:pt x="17601" y="18912"/>
                  <a:pt x="17613" y="18907"/>
                </a:cubicBezTo>
                <a:cubicBezTo>
                  <a:pt x="17626" y="18901"/>
                  <a:pt x="17669" y="18827"/>
                  <a:pt x="17708" y="18741"/>
                </a:cubicBezTo>
                <a:cubicBezTo>
                  <a:pt x="17832" y="18471"/>
                  <a:pt x="17905" y="18394"/>
                  <a:pt x="18268" y="18160"/>
                </a:cubicBezTo>
                <a:cubicBezTo>
                  <a:pt x="18424" y="18060"/>
                  <a:pt x="18698" y="18072"/>
                  <a:pt x="18873" y="18188"/>
                </a:cubicBezTo>
                <a:cubicBezTo>
                  <a:pt x="18955" y="18241"/>
                  <a:pt x="19034" y="18287"/>
                  <a:pt x="19050" y="18288"/>
                </a:cubicBezTo>
                <a:cubicBezTo>
                  <a:pt x="19066" y="18288"/>
                  <a:pt x="19106" y="18145"/>
                  <a:pt x="19138" y="17972"/>
                </a:cubicBezTo>
                <a:cubicBezTo>
                  <a:pt x="19170" y="17798"/>
                  <a:pt x="19242" y="17528"/>
                  <a:pt x="19298" y="17370"/>
                </a:cubicBezTo>
                <a:cubicBezTo>
                  <a:pt x="19354" y="17212"/>
                  <a:pt x="19400" y="17064"/>
                  <a:pt x="19400" y="17040"/>
                </a:cubicBezTo>
                <a:cubicBezTo>
                  <a:pt x="19401" y="16885"/>
                  <a:pt x="19829" y="16000"/>
                  <a:pt x="20021" y="15756"/>
                </a:cubicBezTo>
                <a:cubicBezTo>
                  <a:pt x="20244" y="15473"/>
                  <a:pt x="20520" y="15256"/>
                  <a:pt x="20769" y="15171"/>
                </a:cubicBezTo>
                <a:cubicBezTo>
                  <a:pt x="20998" y="15093"/>
                  <a:pt x="21046" y="15124"/>
                  <a:pt x="21136" y="15405"/>
                </a:cubicBezTo>
                <a:cubicBezTo>
                  <a:pt x="21165" y="15496"/>
                  <a:pt x="21197" y="15571"/>
                  <a:pt x="21205" y="15571"/>
                </a:cubicBezTo>
                <a:cubicBezTo>
                  <a:pt x="21229" y="15571"/>
                  <a:pt x="21192" y="15353"/>
                  <a:pt x="21145" y="15220"/>
                </a:cubicBezTo>
                <a:cubicBezTo>
                  <a:pt x="21082" y="15041"/>
                  <a:pt x="21084" y="14171"/>
                  <a:pt x="21148" y="13999"/>
                </a:cubicBezTo>
                <a:cubicBezTo>
                  <a:pt x="21174" y="13929"/>
                  <a:pt x="21195" y="13844"/>
                  <a:pt x="21195" y="13810"/>
                </a:cubicBezTo>
                <a:cubicBezTo>
                  <a:pt x="21196" y="13777"/>
                  <a:pt x="21245" y="13631"/>
                  <a:pt x="21304" y="13488"/>
                </a:cubicBezTo>
                <a:cubicBezTo>
                  <a:pt x="21379" y="13305"/>
                  <a:pt x="21411" y="13172"/>
                  <a:pt x="21411" y="13038"/>
                </a:cubicBezTo>
                <a:cubicBezTo>
                  <a:pt x="21411" y="12828"/>
                  <a:pt x="21509" y="12456"/>
                  <a:pt x="21565" y="12456"/>
                </a:cubicBezTo>
                <a:cubicBezTo>
                  <a:pt x="21594" y="12456"/>
                  <a:pt x="21600" y="11323"/>
                  <a:pt x="21600" y="6228"/>
                </a:cubicBez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" name="Picture 2" descr="http://intranet.hevs.ch/doc/logo2013/Pictogrammes/0_HES-SO_VS_picto_horizontal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430" y="254000"/>
            <a:ext cx="2183770" cy="3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3429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304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1pPr>
      <a:lvl2pPr marL="685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1066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1447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1828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2209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2590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2971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3352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3429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bene 1…"/>
          <p:cNvSpPr txBox="1">
            <a:spLocks noGrp="1"/>
          </p:cNvSpPr>
          <p:nvPr>
            <p:ph type="body" idx="1"/>
          </p:nvPr>
        </p:nvSpPr>
        <p:spPr>
          <a:xfrm>
            <a:off x="355600" y="254000"/>
            <a:ext cx="12293600" cy="923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r>
              <a:t>Titeltext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pic>
        <p:nvPicPr>
          <p:cNvPr id="5" name="Unknown.jpeg" descr="Unknown.jpeg"/>
          <p:cNvPicPr>
            <a:picLocks noChangeAspect="1"/>
          </p:cNvPicPr>
          <p:nvPr userDrawn="1"/>
        </p:nvPicPr>
        <p:blipFill>
          <a:blip r:embed="rId22">
            <a:alphaModFix amt="25000"/>
            <a:extLst/>
          </a:blip>
          <a:srcRect b="20692"/>
          <a:stretch>
            <a:fillRect/>
          </a:stretch>
        </p:blipFill>
        <p:spPr>
          <a:xfrm>
            <a:off x="-21878" y="-2801740"/>
            <a:ext cx="13048457" cy="5316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0" y="0"/>
                </a:moveTo>
                <a:lnTo>
                  <a:pt x="0" y="6247"/>
                </a:lnTo>
                <a:lnTo>
                  <a:pt x="0" y="12496"/>
                </a:lnTo>
                <a:lnTo>
                  <a:pt x="115" y="12598"/>
                </a:lnTo>
                <a:cubicBezTo>
                  <a:pt x="202" y="12675"/>
                  <a:pt x="231" y="12740"/>
                  <a:pt x="237" y="12861"/>
                </a:cubicBezTo>
                <a:cubicBezTo>
                  <a:pt x="241" y="12949"/>
                  <a:pt x="259" y="13085"/>
                  <a:pt x="275" y="13164"/>
                </a:cubicBezTo>
                <a:cubicBezTo>
                  <a:pt x="296" y="13267"/>
                  <a:pt x="295" y="13366"/>
                  <a:pt x="275" y="13512"/>
                </a:cubicBezTo>
                <a:cubicBezTo>
                  <a:pt x="246" y="13713"/>
                  <a:pt x="247" y="13715"/>
                  <a:pt x="336" y="13715"/>
                </a:cubicBezTo>
                <a:cubicBezTo>
                  <a:pt x="385" y="13715"/>
                  <a:pt x="441" y="13761"/>
                  <a:pt x="459" y="13815"/>
                </a:cubicBezTo>
                <a:cubicBezTo>
                  <a:pt x="478" y="13870"/>
                  <a:pt x="507" y="13915"/>
                  <a:pt x="524" y="13915"/>
                </a:cubicBezTo>
                <a:cubicBezTo>
                  <a:pt x="577" y="13915"/>
                  <a:pt x="778" y="14461"/>
                  <a:pt x="823" y="14725"/>
                </a:cubicBezTo>
                <a:cubicBezTo>
                  <a:pt x="890" y="15120"/>
                  <a:pt x="875" y="15434"/>
                  <a:pt x="768" y="15931"/>
                </a:cubicBezTo>
                <a:cubicBezTo>
                  <a:pt x="691" y="16285"/>
                  <a:pt x="682" y="16361"/>
                  <a:pt x="723" y="16308"/>
                </a:cubicBezTo>
                <a:cubicBezTo>
                  <a:pt x="751" y="16271"/>
                  <a:pt x="790" y="16195"/>
                  <a:pt x="809" y="16139"/>
                </a:cubicBezTo>
                <a:cubicBezTo>
                  <a:pt x="848" y="16023"/>
                  <a:pt x="960" y="16000"/>
                  <a:pt x="985" y="16101"/>
                </a:cubicBezTo>
                <a:cubicBezTo>
                  <a:pt x="995" y="16138"/>
                  <a:pt x="1018" y="16168"/>
                  <a:pt x="1038" y="16168"/>
                </a:cubicBezTo>
                <a:cubicBezTo>
                  <a:pt x="1148" y="16168"/>
                  <a:pt x="1836" y="17426"/>
                  <a:pt x="1836" y="17628"/>
                </a:cubicBezTo>
                <a:cubicBezTo>
                  <a:pt x="1836" y="17658"/>
                  <a:pt x="1870" y="17776"/>
                  <a:pt x="1912" y="17889"/>
                </a:cubicBezTo>
                <a:cubicBezTo>
                  <a:pt x="2038" y="18226"/>
                  <a:pt x="2241" y="19308"/>
                  <a:pt x="2241" y="19639"/>
                </a:cubicBezTo>
                <a:cubicBezTo>
                  <a:pt x="2241" y="19931"/>
                  <a:pt x="2304" y="19975"/>
                  <a:pt x="2463" y="19792"/>
                </a:cubicBezTo>
                <a:cubicBezTo>
                  <a:pt x="2542" y="19701"/>
                  <a:pt x="2630" y="19605"/>
                  <a:pt x="2659" y="19579"/>
                </a:cubicBezTo>
                <a:cubicBezTo>
                  <a:pt x="2755" y="19494"/>
                  <a:pt x="3089" y="19348"/>
                  <a:pt x="3186" y="19348"/>
                </a:cubicBezTo>
                <a:cubicBezTo>
                  <a:pt x="3400" y="19350"/>
                  <a:pt x="3875" y="19728"/>
                  <a:pt x="4003" y="19998"/>
                </a:cubicBezTo>
                <a:cubicBezTo>
                  <a:pt x="4029" y="20053"/>
                  <a:pt x="4050" y="20190"/>
                  <a:pt x="4050" y="20303"/>
                </a:cubicBezTo>
                <a:cubicBezTo>
                  <a:pt x="4050" y="20416"/>
                  <a:pt x="4063" y="20551"/>
                  <a:pt x="4077" y="20606"/>
                </a:cubicBezTo>
                <a:cubicBezTo>
                  <a:pt x="4097" y="20680"/>
                  <a:pt x="4103" y="20645"/>
                  <a:pt x="4103" y="20466"/>
                </a:cubicBezTo>
                <a:cubicBezTo>
                  <a:pt x="4104" y="20222"/>
                  <a:pt x="4210" y="19349"/>
                  <a:pt x="4278" y="19028"/>
                </a:cubicBezTo>
                <a:cubicBezTo>
                  <a:pt x="4346" y="18704"/>
                  <a:pt x="4582" y="18029"/>
                  <a:pt x="4722" y="17757"/>
                </a:cubicBezTo>
                <a:cubicBezTo>
                  <a:pt x="4798" y="17610"/>
                  <a:pt x="4860" y="17510"/>
                  <a:pt x="4860" y="17535"/>
                </a:cubicBezTo>
                <a:cubicBezTo>
                  <a:pt x="4860" y="17559"/>
                  <a:pt x="4882" y="17536"/>
                  <a:pt x="4908" y="17483"/>
                </a:cubicBezTo>
                <a:cubicBezTo>
                  <a:pt x="4962" y="17373"/>
                  <a:pt x="5160" y="17164"/>
                  <a:pt x="5363" y="17004"/>
                </a:cubicBezTo>
                <a:cubicBezTo>
                  <a:pt x="5578" y="16836"/>
                  <a:pt x="5882" y="16862"/>
                  <a:pt x="6127" y="17069"/>
                </a:cubicBezTo>
                <a:cubicBezTo>
                  <a:pt x="6360" y="17265"/>
                  <a:pt x="6607" y="17539"/>
                  <a:pt x="6620" y="17615"/>
                </a:cubicBezTo>
                <a:cubicBezTo>
                  <a:pt x="6624" y="17644"/>
                  <a:pt x="6674" y="17743"/>
                  <a:pt x="6731" y="17836"/>
                </a:cubicBezTo>
                <a:cubicBezTo>
                  <a:pt x="6871" y="18068"/>
                  <a:pt x="7142" y="18966"/>
                  <a:pt x="7205" y="19411"/>
                </a:cubicBezTo>
                <a:cubicBezTo>
                  <a:pt x="7307" y="20131"/>
                  <a:pt x="7320" y="20314"/>
                  <a:pt x="7312" y="20954"/>
                </a:cubicBezTo>
                <a:cubicBezTo>
                  <a:pt x="7307" y="21364"/>
                  <a:pt x="7314" y="21593"/>
                  <a:pt x="7328" y="21598"/>
                </a:cubicBezTo>
                <a:cubicBezTo>
                  <a:pt x="7336" y="21600"/>
                  <a:pt x="7347" y="21522"/>
                  <a:pt x="7359" y="21352"/>
                </a:cubicBezTo>
                <a:cubicBezTo>
                  <a:pt x="7389" y="20947"/>
                  <a:pt x="7489" y="20766"/>
                  <a:pt x="7803" y="20553"/>
                </a:cubicBezTo>
                <a:cubicBezTo>
                  <a:pt x="7901" y="20486"/>
                  <a:pt x="8399" y="20520"/>
                  <a:pt x="8430" y="20595"/>
                </a:cubicBezTo>
                <a:cubicBezTo>
                  <a:pt x="8447" y="20638"/>
                  <a:pt x="8484" y="20674"/>
                  <a:pt x="8511" y="20674"/>
                </a:cubicBezTo>
                <a:cubicBezTo>
                  <a:pt x="8569" y="20674"/>
                  <a:pt x="8817" y="20970"/>
                  <a:pt x="8842" y="21069"/>
                </a:cubicBezTo>
                <a:cubicBezTo>
                  <a:pt x="8872" y="21188"/>
                  <a:pt x="8962" y="21142"/>
                  <a:pt x="8994" y="20988"/>
                </a:cubicBezTo>
                <a:cubicBezTo>
                  <a:pt x="9011" y="20906"/>
                  <a:pt x="9066" y="20714"/>
                  <a:pt x="9116" y="20562"/>
                </a:cubicBezTo>
                <a:cubicBezTo>
                  <a:pt x="9166" y="20411"/>
                  <a:pt x="9207" y="20260"/>
                  <a:pt x="9207" y="20227"/>
                </a:cubicBezTo>
                <a:cubicBezTo>
                  <a:pt x="9207" y="20162"/>
                  <a:pt x="9361" y="19865"/>
                  <a:pt x="9380" y="19893"/>
                </a:cubicBezTo>
                <a:cubicBezTo>
                  <a:pt x="9387" y="19903"/>
                  <a:pt x="9420" y="19844"/>
                  <a:pt x="9456" y="19763"/>
                </a:cubicBezTo>
                <a:cubicBezTo>
                  <a:pt x="9558" y="19527"/>
                  <a:pt x="9849" y="19264"/>
                  <a:pt x="10056" y="19221"/>
                </a:cubicBezTo>
                <a:lnTo>
                  <a:pt x="10242" y="19182"/>
                </a:lnTo>
                <a:lnTo>
                  <a:pt x="10276" y="18818"/>
                </a:lnTo>
                <a:cubicBezTo>
                  <a:pt x="10295" y="18618"/>
                  <a:pt x="10358" y="18241"/>
                  <a:pt x="10417" y="17980"/>
                </a:cubicBezTo>
                <a:cubicBezTo>
                  <a:pt x="10609" y="17125"/>
                  <a:pt x="10817" y="16632"/>
                  <a:pt x="10987" y="16632"/>
                </a:cubicBezTo>
                <a:lnTo>
                  <a:pt x="11061" y="16632"/>
                </a:lnTo>
                <a:lnTo>
                  <a:pt x="10946" y="16321"/>
                </a:lnTo>
                <a:cubicBezTo>
                  <a:pt x="10882" y="16150"/>
                  <a:pt x="10826" y="15950"/>
                  <a:pt x="10821" y="15874"/>
                </a:cubicBezTo>
                <a:cubicBezTo>
                  <a:pt x="10803" y="15592"/>
                  <a:pt x="10856" y="15232"/>
                  <a:pt x="10949" y="15002"/>
                </a:cubicBezTo>
                <a:cubicBezTo>
                  <a:pt x="11034" y="14792"/>
                  <a:pt x="11059" y="14768"/>
                  <a:pt x="11206" y="14758"/>
                </a:cubicBezTo>
                <a:cubicBezTo>
                  <a:pt x="11362" y="14748"/>
                  <a:pt x="11372" y="14758"/>
                  <a:pt x="11479" y="15020"/>
                </a:cubicBezTo>
                <a:cubicBezTo>
                  <a:pt x="11572" y="15249"/>
                  <a:pt x="11590" y="15336"/>
                  <a:pt x="11593" y="15581"/>
                </a:cubicBezTo>
                <a:cubicBezTo>
                  <a:pt x="11595" y="15740"/>
                  <a:pt x="11587" y="15958"/>
                  <a:pt x="11575" y="16068"/>
                </a:cubicBezTo>
                <a:lnTo>
                  <a:pt x="11552" y="16267"/>
                </a:lnTo>
                <a:lnTo>
                  <a:pt x="11634" y="16076"/>
                </a:lnTo>
                <a:cubicBezTo>
                  <a:pt x="11724" y="15863"/>
                  <a:pt x="11785" y="15861"/>
                  <a:pt x="12150" y="16056"/>
                </a:cubicBezTo>
                <a:cubicBezTo>
                  <a:pt x="12530" y="16259"/>
                  <a:pt x="12914" y="16932"/>
                  <a:pt x="13084" y="17691"/>
                </a:cubicBezTo>
                <a:cubicBezTo>
                  <a:pt x="13112" y="17819"/>
                  <a:pt x="13150" y="17953"/>
                  <a:pt x="13166" y="17989"/>
                </a:cubicBezTo>
                <a:cubicBezTo>
                  <a:pt x="13183" y="18026"/>
                  <a:pt x="13224" y="18258"/>
                  <a:pt x="13256" y="18504"/>
                </a:cubicBezTo>
                <a:cubicBezTo>
                  <a:pt x="13289" y="18750"/>
                  <a:pt x="13322" y="18950"/>
                  <a:pt x="13331" y="18950"/>
                </a:cubicBezTo>
                <a:cubicBezTo>
                  <a:pt x="13339" y="18950"/>
                  <a:pt x="13338" y="18793"/>
                  <a:pt x="13329" y="18602"/>
                </a:cubicBezTo>
                <a:cubicBezTo>
                  <a:pt x="13309" y="18174"/>
                  <a:pt x="13342" y="18059"/>
                  <a:pt x="13561" y="17796"/>
                </a:cubicBezTo>
                <a:cubicBezTo>
                  <a:pt x="13689" y="17642"/>
                  <a:pt x="13754" y="17607"/>
                  <a:pt x="13926" y="17602"/>
                </a:cubicBezTo>
                <a:cubicBezTo>
                  <a:pt x="14107" y="17597"/>
                  <a:pt x="14158" y="17624"/>
                  <a:pt x="14310" y="17804"/>
                </a:cubicBezTo>
                <a:cubicBezTo>
                  <a:pt x="14407" y="17918"/>
                  <a:pt x="14533" y="18131"/>
                  <a:pt x="14591" y="18278"/>
                </a:cubicBezTo>
                <a:cubicBezTo>
                  <a:pt x="14713" y="18587"/>
                  <a:pt x="14761" y="18571"/>
                  <a:pt x="14834" y="18191"/>
                </a:cubicBezTo>
                <a:cubicBezTo>
                  <a:pt x="14859" y="18062"/>
                  <a:pt x="14897" y="17957"/>
                  <a:pt x="14918" y="17957"/>
                </a:cubicBezTo>
                <a:cubicBezTo>
                  <a:pt x="14939" y="17957"/>
                  <a:pt x="14969" y="17897"/>
                  <a:pt x="14985" y="17825"/>
                </a:cubicBezTo>
                <a:cubicBezTo>
                  <a:pt x="15018" y="17672"/>
                  <a:pt x="15094" y="17680"/>
                  <a:pt x="15168" y="17844"/>
                </a:cubicBezTo>
                <a:cubicBezTo>
                  <a:pt x="15196" y="17906"/>
                  <a:pt x="15242" y="17958"/>
                  <a:pt x="15271" y="17959"/>
                </a:cubicBezTo>
                <a:cubicBezTo>
                  <a:pt x="15299" y="17960"/>
                  <a:pt x="15346" y="18004"/>
                  <a:pt x="15375" y="18057"/>
                </a:cubicBezTo>
                <a:cubicBezTo>
                  <a:pt x="15441" y="18178"/>
                  <a:pt x="15624" y="18183"/>
                  <a:pt x="15716" y="18065"/>
                </a:cubicBezTo>
                <a:cubicBezTo>
                  <a:pt x="15754" y="18016"/>
                  <a:pt x="15817" y="17957"/>
                  <a:pt x="15855" y="17933"/>
                </a:cubicBezTo>
                <a:cubicBezTo>
                  <a:pt x="15894" y="17909"/>
                  <a:pt x="15965" y="17796"/>
                  <a:pt x="16012" y="17680"/>
                </a:cubicBezTo>
                <a:cubicBezTo>
                  <a:pt x="16088" y="17492"/>
                  <a:pt x="16104" y="17479"/>
                  <a:pt x="16154" y="17556"/>
                </a:cubicBezTo>
                <a:cubicBezTo>
                  <a:pt x="16360" y="17872"/>
                  <a:pt x="16770" y="18040"/>
                  <a:pt x="16978" y="17894"/>
                </a:cubicBezTo>
                <a:cubicBezTo>
                  <a:pt x="17068" y="17831"/>
                  <a:pt x="17253" y="17957"/>
                  <a:pt x="17253" y="18081"/>
                </a:cubicBezTo>
                <a:cubicBezTo>
                  <a:pt x="17253" y="18112"/>
                  <a:pt x="17302" y="18288"/>
                  <a:pt x="17361" y="18471"/>
                </a:cubicBezTo>
                <a:cubicBezTo>
                  <a:pt x="17421" y="18654"/>
                  <a:pt x="17469" y="18850"/>
                  <a:pt x="17469" y="18907"/>
                </a:cubicBezTo>
                <a:cubicBezTo>
                  <a:pt x="17469" y="18963"/>
                  <a:pt x="17482" y="19027"/>
                  <a:pt x="17497" y="19050"/>
                </a:cubicBezTo>
                <a:cubicBezTo>
                  <a:pt x="17512" y="19073"/>
                  <a:pt x="17542" y="19188"/>
                  <a:pt x="17564" y="19303"/>
                </a:cubicBezTo>
                <a:lnTo>
                  <a:pt x="17602" y="19513"/>
                </a:lnTo>
                <a:lnTo>
                  <a:pt x="17596" y="19215"/>
                </a:lnTo>
                <a:cubicBezTo>
                  <a:pt x="17593" y="19051"/>
                  <a:pt x="17601" y="18912"/>
                  <a:pt x="17613" y="18907"/>
                </a:cubicBezTo>
                <a:cubicBezTo>
                  <a:pt x="17626" y="18901"/>
                  <a:pt x="17669" y="18827"/>
                  <a:pt x="17708" y="18741"/>
                </a:cubicBezTo>
                <a:cubicBezTo>
                  <a:pt x="17832" y="18471"/>
                  <a:pt x="17905" y="18394"/>
                  <a:pt x="18268" y="18160"/>
                </a:cubicBezTo>
                <a:cubicBezTo>
                  <a:pt x="18424" y="18060"/>
                  <a:pt x="18698" y="18072"/>
                  <a:pt x="18873" y="18188"/>
                </a:cubicBezTo>
                <a:cubicBezTo>
                  <a:pt x="18955" y="18241"/>
                  <a:pt x="19034" y="18287"/>
                  <a:pt x="19050" y="18288"/>
                </a:cubicBezTo>
                <a:cubicBezTo>
                  <a:pt x="19066" y="18288"/>
                  <a:pt x="19106" y="18145"/>
                  <a:pt x="19138" y="17972"/>
                </a:cubicBezTo>
                <a:cubicBezTo>
                  <a:pt x="19170" y="17798"/>
                  <a:pt x="19242" y="17528"/>
                  <a:pt x="19298" y="17370"/>
                </a:cubicBezTo>
                <a:cubicBezTo>
                  <a:pt x="19354" y="17212"/>
                  <a:pt x="19400" y="17064"/>
                  <a:pt x="19400" y="17040"/>
                </a:cubicBezTo>
                <a:cubicBezTo>
                  <a:pt x="19401" y="16885"/>
                  <a:pt x="19829" y="16000"/>
                  <a:pt x="20021" y="15756"/>
                </a:cubicBezTo>
                <a:cubicBezTo>
                  <a:pt x="20244" y="15473"/>
                  <a:pt x="20520" y="15256"/>
                  <a:pt x="20769" y="15171"/>
                </a:cubicBezTo>
                <a:cubicBezTo>
                  <a:pt x="20998" y="15093"/>
                  <a:pt x="21046" y="15124"/>
                  <a:pt x="21136" y="15405"/>
                </a:cubicBezTo>
                <a:cubicBezTo>
                  <a:pt x="21165" y="15496"/>
                  <a:pt x="21197" y="15571"/>
                  <a:pt x="21205" y="15571"/>
                </a:cubicBezTo>
                <a:cubicBezTo>
                  <a:pt x="21229" y="15571"/>
                  <a:pt x="21192" y="15353"/>
                  <a:pt x="21145" y="15220"/>
                </a:cubicBezTo>
                <a:cubicBezTo>
                  <a:pt x="21082" y="15041"/>
                  <a:pt x="21084" y="14171"/>
                  <a:pt x="21148" y="13999"/>
                </a:cubicBezTo>
                <a:cubicBezTo>
                  <a:pt x="21174" y="13929"/>
                  <a:pt x="21195" y="13844"/>
                  <a:pt x="21195" y="13810"/>
                </a:cubicBezTo>
                <a:cubicBezTo>
                  <a:pt x="21196" y="13777"/>
                  <a:pt x="21245" y="13631"/>
                  <a:pt x="21304" y="13488"/>
                </a:cubicBezTo>
                <a:cubicBezTo>
                  <a:pt x="21379" y="13305"/>
                  <a:pt x="21411" y="13172"/>
                  <a:pt x="21411" y="13038"/>
                </a:cubicBezTo>
                <a:cubicBezTo>
                  <a:pt x="21411" y="12828"/>
                  <a:pt x="21509" y="12456"/>
                  <a:pt x="21565" y="12456"/>
                </a:cubicBezTo>
                <a:cubicBezTo>
                  <a:pt x="21594" y="12456"/>
                  <a:pt x="21600" y="11323"/>
                  <a:pt x="21600" y="6228"/>
                </a:cubicBez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822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3429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304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1pPr>
      <a:lvl2pPr marL="685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2pPr>
      <a:lvl3pPr marL="1066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3pPr>
      <a:lvl4pPr marL="1447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4pPr>
      <a:lvl5pPr marL="1828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5pPr>
      <a:lvl6pPr marL="2209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6pPr>
      <a:lvl7pPr marL="2590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7pPr>
      <a:lvl8pPr marL="2971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8pPr>
      <a:lvl9pPr marL="3352800" marR="0" indent="-304800" algn="l" defTabSz="584200" latinLnBrk="0">
        <a:lnSpc>
          <a:spcPct val="120000"/>
        </a:lnSpc>
        <a:spcBef>
          <a:spcPts val="3800"/>
        </a:spcBef>
        <a:spcAft>
          <a:spcPts val="0"/>
        </a:spcAft>
        <a:buClr>
          <a:srgbClr val="414141"/>
        </a:buClr>
        <a:buSzPct val="82000"/>
        <a:buFontTx/>
        <a:buChar char="•"/>
        <a:tabLst/>
        <a:defRPr sz="4600" b="0" i="0" u="none" strike="noStrike" cap="none" spc="0" baseline="0">
          <a:solidFill>
            <a:srgbClr val="414141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3429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10287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7145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2057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24003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hyperlink" Target="https://github.com/cloudio-projec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13" Type="http://schemas.openxmlformats.org/officeDocument/2006/relationships/image" Target="../media/image17.tif"/><Relationship Id="rId3" Type="http://schemas.openxmlformats.org/officeDocument/2006/relationships/image" Target="../media/image9.tif"/><Relationship Id="rId7" Type="http://schemas.openxmlformats.org/officeDocument/2006/relationships/image" Target="../media/image13.tif"/><Relationship Id="rId12" Type="http://schemas.openxmlformats.org/officeDocument/2006/relationships/image" Target="../media/image7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"/><Relationship Id="rId11" Type="http://schemas.openxmlformats.org/officeDocument/2006/relationships/image" Target="../media/image16.png"/><Relationship Id="rId5" Type="http://schemas.openxmlformats.org/officeDocument/2006/relationships/image" Target="../media/image11.tif"/><Relationship Id="rId10" Type="http://schemas.openxmlformats.org/officeDocument/2006/relationships/image" Target="../media/image5.png"/><Relationship Id="rId4" Type="http://schemas.openxmlformats.org/officeDocument/2006/relationships/image" Target="../media/image10.tif"/><Relationship Id="rId9" Type="http://schemas.openxmlformats.org/officeDocument/2006/relationships/image" Target="../media/image15.tif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loud.iO Introduction…"/>
          <p:cNvSpPr txBox="1">
            <a:spLocks noGrp="1"/>
          </p:cNvSpPr>
          <p:nvPr>
            <p:ph type="body" sz="quarter" idx="1"/>
          </p:nvPr>
        </p:nvSpPr>
        <p:spPr>
          <a:xfrm>
            <a:off x="355600" y="6258093"/>
            <a:ext cx="12293600" cy="1295400"/>
          </a:xfrm>
          <a:prstGeom prst="rect">
            <a:avLst/>
          </a:prstGeom>
        </p:spPr>
        <p:txBody>
          <a:bodyPr/>
          <a:lstStyle/>
          <a:p>
            <a:pPr>
              <a:defRPr sz="4900"/>
            </a:pPr>
            <a:r>
              <a:rPr dirty="0" err="1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r>
              <a:rPr dirty="0"/>
              <a:t> Introduction</a:t>
            </a:r>
            <a:r>
              <a:rPr lang="fr-CH" dirty="0"/>
              <a:t> &amp; </a:t>
            </a:r>
            <a:r>
              <a:rPr lang="fr-CH" dirty="0" err="1"/>
              <a:t>Thesis</a:t>
            </a:r>
            <a:r>
              <a:rPr lang="fr-CH" dirty="0"/>
              <a:t> </a:t>
            </a:r>
            <a:r>
              <a:rPr lang="fr-CH" dirty="0" err="1"/>
              <a:t>presentation</a:t>
            </a:r>
            <a:endParaRPr dirty="0"/>
          </a:p>
          <a:p>
            <a:pPr>
              <a:defRPr sz="2400"/>
            </a:pPr>
            <a:r>
              <a:rPr dirty="0"/>
              <a:t>Michael Clausen</a:t>
            </a:r>
            <a:r>
              <a:rPr lang="fr-CH" dirty="0"/>
              <a:t> &amp; Lucas Bonvin</a:t>
            </a:r>
            <a:endParaRPr dirty="0"/>
          </a:p>
        </p:txBody>
      </p:sp>
      <p:pic>
        <p:nvPicPr>
          <p:cNvPr id="17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4598" y="2105291"/>
            <a:ext cx="4435604" cy="3993618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6" name="Picture 2" descr="http://intranet.hevs.ch/doc/logo2013/Pictogrammes/0_HES-SO_VS_picto_horizont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55" y="7553493"/>
            <a:ext cx="3163290" cy="57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Endpoint structure"/>
          <p:cNvSpPr txBox="1">
            <a:spLocks noGrp="1"/>
          </p:cNvSpPr>
          <p:nvPr>
            <p:ph type="title"/>
          </p:nvPr>
        </p:nvSpPr>
        <p:spPr>
          <a:xfrm>
            <a:off x="482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t>Endpoint structure</a:t>
            </a:r>
          </a:p>
        </p:txBody>
      </p:sp>
      <p:sp>
        <p:nvSpPr>
          <p:cNvPr id="718" name="Endpoint"/>
          <p:cNvSpPr/>
          <p:nvPr/>
        </p:nvSpPr>
        <p:spPr>
          <a:xfrm>
            <a:off x="938932" y="2438061"/>
            <a:ext cx="1230883" cy="1230882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600" dirty="0"/>
              <a:t>Endpoint</a:t>
            </a:r>
          </a:p>
        </p:txBody>
      </p:sp>
      <p:sp>
        <p:nvSpPr>
          <p:cNvPr id="719" name="Node"/>
          <p:cNvSpPr/>
          <p:nvPr/>
        </p:nvSpPr>
        <p:spPr>
          <a:xfrm>
            <a:off x="1046373" y="4437801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Node</a:t>
            </a:r>
          </a:p>
        </p:txBody>
      </p:sp>
      <p:cxnSp>
        <p:nvCxnSpPr>
          <p:cNvPr id="720" name="Verbindungslinie"/>
          <p:cNvCxnSpPr>
            <a:cxnSpLocks/>
            <a:stCxn id="719" idx="0"/>
            <a:endCxn id="718" idx="4"/>
          </p:cNvCxnSpPr>
          <p:nvPr/>
        </p:nvCxnSpPr>
        <p:spPr>
          <a:xfrm flipV="1">
            <a:off x="1554374" y="3668943"/>
            <a:ext cx="0" cy="768858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cxnSp>
        <p:nvCxnSpPr>
          <p:cNvPr id="721" name="Verbindungslinie"/>
          <p:cNvCxnSpPr>
            <a:cxnSpLocks/>
            <a:stCxn id="732" idx="2"/>
            <a:endCxn id="718" idx="0"/>
          </p:cNvCxnSpPr>
          <p:nvPr/>
        </p:nvCxnSpPr>
        <p:spPr>
          <a:xfrm>
            <a:off x="1554373" y="1587500"/>
            <a:ext cx="1" cy="850561"/>
          </a:xfrm>
          <a:prstGeom prst="straightConnector1">
            <a:avLst/>
          </a:prstGeom>
          <a:ln w="38100">
            <a:solidFill>
              <a:srgbClr val="D54983"/>
            </a:solidFill>
            <a:miter lim="400000"/>
            <a:headEnd type="triangle"/>
            <a:tailEnd type="triangle"/>
          </a:ln>
        </p:spPr>
      </p:cxnSp>
      <p:sp>
        <p:nvSpPr>
          <p:cNvPr id="722" name="MQTT"/>
          <p:cNvSpPr txBox="1"/>
          <p:nvPr/>
        </p:nvSpPr>
        <p:spPr>
          <a:xfrm>
            <a:off x="1590495" y="1828630"/>
            <a:ext cx="743062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54983"/>
                </a:solidFill>
              </a:defRPr>
            </a:lvl1pPr>
          </a:lstStyle>
          <a:p>
            <a:r>
              <a:t>MQTT</a:t>
            </a:r>
          </a:p>
        </p:txBody>
      </p:sp>
      <p:sp>
        <p:nvSpPr>
          <p:cNvPr id="723" name="*"/>
          <p:cNvSpPr txBox="1"/>
          <p:nvPr/>
        </p:nvSpPr>
        <p:spPr>
          <a:xfrm>
            <a:off x="1609942" y="4065096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24" name="Object"/>
          <p:cNvSpPr/>
          <p:nvPr/>
        </p:nvSpPr>
        <p:spPr>
          <a:xfrm>
            <a:off x="1046373" y="6209961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00" dirty="0"/>
              <a:t>Object</a:t>
            </a:r>
          </a:p>
        </p:txBody>
      </p:sp>
      <p:cxnSp>
        <p:nvCxnSpPr>
          <p:cNvPr id="725" name="Verbindungslinie"/>
          <p:cNvCxnSpPr>
            <a:cxnSpLocks/>
            <a:stCxn id="724" idx="0"/>
            <a:endCxn id="719" idx="4"/>
          </p:cNvCxnSpPr>
          <p:nvPr/>
        </p:nvCxnSpPr>
        <p:spPr>
          <a:xfrm flipV="1">
            <a:off x="1554374" y="5453802"/>
            <a:ext cx="0" cy="756159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sp>
        <p:nvSpPr>
          <p:cNvPr id="726" name="*"/>
          <p:cNvSpPr txBox="1"/>
          <p:nvPr/>
        </p:nvSpPr>
        <p:spPr>
          <a:xfrm>
            <a:off x="1609942" y="5855796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27" name="Attribute"/>
          <p:cNvSpPr/>
          <p:nvPr/>
        </p:nvSpPr>
        <p:spPr>
          <a:xfrm>
            <a:off x="1046373" y="7969420"/>
            <a:ext cx="1016001" cy="1016001"/>
          </a:xfrm>
          <a:prstGeom prst="ellipse">
            <a:avLst/>
          </a:prstGeom>
          <a:ln w="25400">
            <a:solidFill>
              <a:srgbClr val="D5498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500">
                <a:solidFill>
                  <a:srgbClr val="D5498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00" dirty="0"/>
              <a:t>Attribute</a:t>
            </a:r>
          </a:p>
        </p:txBody>
      </p:sp>
      <p:cxnSp>
        <p:nvCxnSpPr>
          <p:cNvPr id="728" name="Verbindungslinie"/>
          <p:cNvCxnSpPr>
            <a:cxnSpLocks/>
            <a:stCxn id="727" idx="0"/>
            <a:endCxn id="724" idx="4"/>
          </p:cNvCxnSpPr>
          <p:nvPr/>
        </p:nvCxnSpPr>
        <p:spPr>
          <a:xfrm flipV="1">
            <a:off x="1554374" y="7225962"/>
            <a:ext cx="0" cy="743458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</p:cxnSp>
      <p:sp>
        <p:nvSpPr>
          <p:cNvPr id="729" name="*"/>
          <p:cNvSpPr txBox="1"/>
          <p:nvPr/>
        </p:nvSpPr>
        <p:spPr>
          <a:xfrm>
            <a:off x="1609942" y="7646496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38" name="Verbindungslinie"/>
          <p:cNvSpPr/>
          <p:nvPr/>
        </p:nvSpPr>
        <p:spPr>
          <a:xfrm>
            <a:off x="1971040" y="6404610"/>
            <a:ext cx="406400" cy="312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5467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diamond"/>
          </a:ln>
        </p:spPr>
        <p:txBody>
          <a:bodyPr/>
          <a:lstStyle/>
          <a:p>
            <a:endParaRPr/>
          </a:p>
        </p:txBody>
      </p:sp>
      <p:sp>
        <p:nvSpPr>
          <p:cNvPr id="731" name="*"/>
          <p:cNvSpPr txBox="1"/>
          <p:nvPr/>
        </p:nvSpPr>
        <p:spPr>
          <a:xfrm>
            <a:off x="2003642" y="6121061"/>
            <a:ext cx="22156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*</a:t>
            </a:r>
          </a:p>
        </p:txBody>
      </p:sp>
      <p:sp>
        <p:nvSpPr>
          <p:cNvPr id="732" name="Abgerundetes Rechteck"/>
          <p:cNvSpPr/>
          <p:nvPr/>
        </p:nvSpPr>
        <p:spPr>
          <a:xfrm>
            <a:off x="709525" y="444500"/>
            <a:ext cx="1689696" cy="1143000"/>
          </a:xfrm>
          <a:prstGeom prst="roundRect">
            <a:avLst>
              <a:gd name="adj" fmla="val 10116"/>
            </a:avLst>
          </a:prstGeom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2AA9DC"/>
                </a:solidFill>
              </a:defRPr>
            </a:pPr>
            <a:endParaRPr/>
          </a:p>
        </p:txBody>
      </p:sp>
      <p:sp>
        <p:nvSpPr>
          <p:cNvPr id="733" name="D640cdd70-1bdb-11e4-8c21-0800200c9a66"/>
          <p:cNvSpPr txBox="1"/>
          <p:nvPr/>
        </p:nvSpPr>
        <p:spPr>
          <a:xfrm>
            <a:off x="2592647" y="2843952"/>
            <a:ext cx="91692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D640cdd70-1bdb-11e4-8c21-0800200c9a66</a:t>
            </a:r>
          </a:p>
        </p:txBody>
      </p:sp>
      <p:sp>
        <p:nvSpPr>
          <p:cNvPr id="734" name="D640cdd70-1bdb-11e4-8c21-0800200c9a66/nodes/Heat-Pump"/>
          <p:cNvSpPr txBox="1"/>
          <p:nvPr/>
        </p:nvSpPr>
        <p:spPr>
          <a:xfrm>
            <a:off x="2592647" y="4717201"/>
            <a:ext cx="91692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n-lt"/>
                <a:ea typeface="+mn-ea"/>
                <a:cs typeface="+mn-cs"/>
                <a:sym typeface="Gill Sans Light"/>
              </a:rPr>
              <a:t>D640cdd70-1bdb-11e4-8c21-0800200c9a66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/Heat-Pump</a:t>
            </a:r>
          </a:p>
        </p:txBody>
      </p:sp>
      <p:sp>
        <p:nvSpPr>
          <p:cNvPr id="735" name="D640cdd70-1bdb-11e4-8c21-0800200c9a66/nodes/Heat-Pump/objects/Status"/>
          <p:cNvSpPr txBox="1"/>
          <p:nvPr/>
        </p:nvSpPr>
        <p:spPr>
          <a:xfrm>
            <a:off x="2592647" y="6495711"/>
            <a:ext cx="91692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n-lt"/>
                <a:ea typeface="+mn-ea"/>
                <a:cs typeface="+mn-cs"/>
                <a:sym typeface="Gill Sans Light"/>
              </a:rPr>
              <a:t>D640cdd70-1bdb-11e4-8c21-0800200c9a66/Heat-Pump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/Status</a:t>
            </a:r>
          </a:p>
        </p:txBody>
      </p:sp>
      <p:sp>
        <p:nvSpPr>
          <p:cNvPr id="736" name="…1e4-8c21-0800200c9a66/nodes/Heat-Pump/objects/Status/attributes/Active"/>
          <p:cNvSpPr txBox="1"/>
          <p:nvPr/>
        </p:nvSpPr>
        <p:spPr>
          <a:xfrm>
            <a:off x="2592647" y="8274220"/>
            <a:ext cx="91692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2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n-lt"/>
                <a:ea typeface="+mn-ea"/>
                <a:cs typeface="+mn-cs"/>
                <a:sym typeface="Gill Sans Light"/>
              </a:rPr>
              <a:t>…1e4-8c21-0800200c9a66/Heat-Pump/Status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/Active</a:t>
            </a:r>
          </a:p>
        </p:txBody>
      </p:sp>
      <p:pic>
        <p:nvPicPr>
          <p:cNvPr id="737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273" y="524316"/>
            <a:ext cx="1092201" cy="983368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opic / Content relation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dirty="0"/>
              <a:t>Topic / </a:t>
            </a:r>
            <a:r>
              <a:rPr lang="fr-CH" dirty="0" err="1"/>
              <a:t>Json</a:t>
            </a:r>
            <a:r>
              <a:rPr lang="fr-CH" dirty="0"/>
              <a:t> Object model</a:t>
            </a:r>
            <a:endParaRPr dirty="0"/>
          </a:p>
        </p:txBody>
      </p:sp>
      <p:sp>
        <p:nvSpPr>
          <p:cNvPr id="809" name="Topic:  @UPDATE/D640cdd70-1bdb-11e4-8c21-0800200c9a"/>
          <p:cNvSpPr/>
          <p:nvPr/>
        </p:nvSpPr>
        <p:spPr>
          <a:xfrm>
            <a:off x="633325" y="1714499"/>
            <a:ext cx="6086600" cy="7563971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/>
              <a:t>Endpoint: </a:t>
            </a:r>
            <a:r>
              <a:rPr dirty="0"/>
              <a:t>D640cdd70-1bdb-11e4-8c21-0800200c9a</a:t>
            </a:r>
          </a:p>
        </p:txBody>
      </p:sp>
      <p:sp>
        <p:nvSpPr>
          <p:cNvPr id="810" name="{…"/>
          <p:cNvSpPr txBox="1"/>
          <p:nvPr/>
        </p:nvSpPr>
        <p:spPr>
          <a:xfrm>
            <a:off x="854384" y="2464320"/>
            <a:ext cx="5644482" cy="640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{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</a:t>
            </a:r>
            <a:r>
              <a:rPr dirty="0">
                <a:solidFill>
                  <a:srgbClr val="D54983"/>
                </a:solidFill>
              </a:rPr>
              <a:t>„</a:t>
            </a:r>
            <a:r>
              <a:rPr dirty="0" err="1">
                <a:solidFill>
                  <a:srgbClr val="D54983"/>
                </a:solidFill>
              </a:rPr>
              <a:t>uuid</a:t>
            </a:r>
            <a:r>
              <a:rPr dirty="0">
                <a:solidFill>
                  <a:srgbClr val="D54983"/>
                </a:solidFill>
              </a:rPr>
              <a:t>“</a:t>
            </a:r>
            <a:r>
              <a:rPr dirty="0"/>
              <a:t>: </a:t>
            </a:r>
            <a:r>
              <a:rPr dirty="0">
                <a:solidFill>
                  <a:srgbClr val="D54983"/>
                </a:solidFill>
              </a:rPr>
              <a:t>„640cdd70-1bdb-11e4-8c21-0800200c9a66“</a:t>
            </a:r>
            <a:r>
              <a:rPr dirty="0"/>
              <a:t>,</a:t>
            </a:r>
            <a:br>
              <a:rPr dirty="0"/>
            </a:br>
            <a:r>
              <a:rPr dirty="0"/>
              <a:t>  </a:t>
            </a:r>
            <a:r>
              <a:rPr dirty="0">
                <a:solidFill>
                  <a:srgbClr val="D54983"/>
                </a:solidFill>
              </a:rPr>
              <a:t>„nodes“</a:t>
            </a:r>
            <a:r>
              <a:rPr dirty="0"/>
              <a:t>: </a:t>
            </a:r>
            <a:r>
              <a:rPr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>
                <a:solidFill>
                  <a:srgbClr val="D54983"/>
                </a:solidFill>
              </a:rPr>
              <a:t>„</a:t>
            </a:r>
            <a:r>
              <a:rPr dirty="0" err="1">
                <a:solidFill>
                  <a:srgbClr val="D54983"/>
                </a:solidFill>
              </a:rPr>
              <a:t>Meteo</a:t>
            </a:r>
            <a:r>
              <a:rPr dirty="0">
                <a:solidFill>
                  <a:srgbClr val="D54983"/>
                </a:solidFill>
              </a:rPr>
              <a:t>“</a:t>
            </a:r>
            <a:r>
              <a:rPr dirty="0"/>
              <a:t>: </a:t>
            </a:r>
            <a:r>
              <a:rPr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</a:t>
            </a:r>
            <a:r>
              <a:rPr dirty="0">
                <a:solidFill>
                  <a:srgbClr val="D54983"/>
                </a:solidFill>
              </a:rPr>
              <a:t>„implements“</a:t>
            </a:r>
            <a:r>
              <a:rPr dirty="0"/>
              <a:t>: </a:t>
            </a:r>
            <a:r>
              <a:rPr dirty="0">
                <a:solidFill>
                  <a:srgbClr val="2AA9DC"/>
                </a:solidFill>
              </a:rPr>
              <a:t>[</a:t>
            </a:r>
            <a:r>
              <a:rPr dirty="0">
                <a:solidFill>
                  <a:srgbClr val="D54983"/>
                </a:solidFill>
              </a:rPr>
              <a:t>„</a:t>
            </a:r>
            <a:r>
              <a:rPr dirty="0" err="1">
                <a:solidFill>
                  <a:srgbClr val="D54983"/>
                </a:solidFill>
              </a:rPr>
              <a:t>MeteoStation</a:t>
            </a:r>
            <a:r>
              <a:rPr dirty="0">
                <a:solidFill>
                  <a:srgbClr val="D54983"/>
                </a:solidFill>
              </a:rPr>
              <a:t>“</a:t>
            </a:r>
            <a:r>
              <a:rPr dirty="0">
                <a:solidFill>
                  <a:srgbClr val="2AA9DC"/>
                </a:solidFill>
              </a:rPr>
              <a:t>]</a:t>
            </a:r>
            <a:r>
              <a:rPr dirty="0"/>
              <a:t>,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D54983"/>
                </a:solidFill>
              </a:rPr>
              <a:t>„objects“</a:t>
            </a:r>
            <a:r>
              <a:rPr dirty="0"/>
              <a:t>: </a:t>
            </a:r>
            <a:r>
              <a:rPr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dirty="0">
                <a:solidFill>
                  <a:srgbClr val="D54983"/>
                </a:solidFill>
              </a:rPr>
              <a:t>„temperatures“</a:t>
            </a:r>
            <a:r>
              <a:rPr dirty="0"/>
              <a:t>: </a:t>
            </a:r>
            <a:r>
              <a:rPr dirty="0">
                <a:solidFill>
                  <a:srgbClr val="269969"/>
                </a:solidFill>
              </a:rPr>
              <a:t>{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</a:t>
            </a:r>
            <a:r>
              <a:rPr dirty="0">
                <a:solidFill>
                  <a:srgbClr val="D54983"/>
                </a:solidFill>
              </a:rPr>
              <a:t>„conforms“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b="1" dirty="0">
                <a:solidFill>
                  <a:srgbClr val="2AA9DC"/>
                </a:solidFill>
              </a:rPr>
              <a:t>null</a:t>
            </a:r>
            <a:r>
              <a:rPr dirty="0"/>
              <a:t>,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</a:t>
            </a:r>
            <a:r>
              <a:rPr dirty="0">
                <a:solidFill>
                  <a:srgbClr val="D54983"/>
                </a:solidFill>
              </a:rPr>
              <a:t>„objects“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{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</a:t>
            </a:r>
            <a:r>
              <a:rPr dirty="0">
                <a:solidFill>
                  <a:srgbClr val="D54983"/>
                </a:solidFill>
              </a:rPr>
              <a:t>„inside“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{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</a:t>
            </a:r>
            <a:r>
              <a:rPr dirty="0">
                <a:solidFill>
                  <a:srgbClr val="D54983"/>
                </a:solidFill>
              </a:rPr>
              <a:t>„conforms“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dirty="0">
                <a:solidFill>
                  <a:srgbClr val="D54983"/>
                </a:solidFill>
              </a:rPr>
              <a:t>„</a:t>
            </a:r>
            <a:r>
              <a:rPr dirty="0" err="1">
                <a:solidFill>
                  <a:srgbClr val="D54983"/>
                </a:solidFill>
              </a:rPr>
              <a:t>TemperatureMeasure</a:t>
            </a:r>
            <a:r>
              <a:rPr dirty="0">
                <a:solidFill>
                  <a:srgbClr val="D54983"/>
                </a:solidFill>
              </a:rPr>
              <a:t>“</a:t>
            </a:r>
            <a:r>
              <a:rPr dirty="0"/>
              <a:t>,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</a:t>
            </a:r>
            <a:r>
              <a:rPr dirty="0">
                <a:solidFill>
                  <a:srgbClr val="D54983"/>
                </a:solidFill>
              </a:rPr>
              <a:t>„attributes“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{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  </a:t>
            </a:r>
            <a:r>
              <a:rPr dirty="0">
                <a:solidFill>
                  <a:srgbClr val="D54983"/>
                </a:solidFill>
              </a:rPr>
              <a:t>„unit“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{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    </a:t>
            </a:r>
            <a:r>
              <a:rPr dirty="0">
                <a:solidFill>
                  <a:srgbClr val="D54983"/>
                </a:solidFill>
              </a:rPr>
              <a:t>„constraint“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dirty="0">
                <a:solidFill>
                  <a:srgbClr val="D54983"/>
                </a:solidFill>
              </a:rPr>
              <a:t>„Static“</a:t>
            </a:r>
            <a:r>
              <a:rPr dirty="0"/>
              <a:t>,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    </a:t>
            </a:r>
            <a:r>
              <a:rPr dirty="0">
                <a:solidFill>
                  <a:srgbClr val="D54983"/>
                </a:solidFill>
              </a:rPr>
              <a:t>„timestamp“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b="1" dirty="0">
                <a:solidFill>
                  <a:srgbClr val="2AA9DC"/>
                </a:solidFill>
              </a:rPr>
              <a:t>null</a:t>
            </a:r>
            <a:r>
              <a:rPr dirty="0"/>
              <a:t>,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    </a:t>
            </a:r>
            <a:r>
              <a:rPr dirty="0">
                <a:solidFill>
                  <a:srgbClr val="D54983"/>
                </a:solidFill>
              </a:rPr>
              <a:t>„value“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dirty="0">
                <a:solidFill>
                  <a:srgbClr val="D54983"/>
                </a:solidFill>
              </a:rPr>
              <a:t>„K“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  }</a:t>
            </a:r>
            <a:r>
              <a:rPr dirty="0"/>
              <a:t>,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  </a:t>
            </a:r>
            <a:r>
              <a:rPr dirty="0">
                <a:solidFill>
                  <a:srgbClr val="D54983"/>
                </a:solidFill>
              </a:rPr>
              <a:t>„temperature“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{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    </a:t>
            </a:r>
            <a:r>
              <a:rPr dirty="0">
                <a:solidFill>
                  <a:srgbClr val="D02267"/>
                </a:solidFill>
              </a:rPr>
              <a:t>„type“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dirty="0">
                <a:solidFill>
                  <a:srgbClr val="D02267"/>
                </a:solidFill>
              </a:rPr>
              <a:t>„Number“</a:t>
            </a:r>
            <a:r>
              <a:rPr dirty="0"/>
              <a:t>,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    </a:t>
            </a:r>
            <a:r>
              <a:rPr dirty="0">
                <a:solidFill>
                  <a:srgbClr val="D54983"/>
                </a:solidFill>
              </a:rPr>
              <a:t>„constraint“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dirty="0">
                <a:solidFill>
                  <a:srgbClr val="D54983"/>
                </a:solidFill>
              </a:rPr>
              <a:t>„Measure“</a:t>
            </a:r>
            <a:r>
              <a:rPr dirty="0"/>
              <a:t>,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    </a:t>
            </a:r>
            <a:r>
              <a:rPr dirty="0">
                <a:solidFill>
                  <a:srgbClr val="D54983"/>
                </a:solidFill>
              </a:rPr>
              <a:t>„timestamp“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dirty="0">
                <a:solidFill>
                  <a:srgbClr val="2AA9DC"/>
                </a:solidFill>
              </a:rPr>
              <a:t>45878945.457</a:t>
            </a:r>
            <a:r>
              <a:rPr dirty="0"/>
              <a:t>,</a:t>
            </a:r>
            <a:endParaRPr dirty="0">
              <a:solidFill>
                <a:srgbClr val="2AA9DC"/>
              </a:solidFill>
            </a:endParaRP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AA9DC"/>
                </a:solidFill>
              </a:rPr>
              <a:t>                  </a:t>
            </a:r>
            <a:r>
              <a:rPr dirty="0">
                <a:solidFill>
                  <a:srgbClr val="D54983"/>
                </a:solidFill>
              </a:rPr>
              <a:t>„value“</a:t>
            </a:r>
            <a:r>
              <a:rPr dirty="0"/>
              <a:t>:</a:t>
            </a:r>
            <a:r>
              <a:rPr dirty="0">
                <a:solidFill>
                  <a:srgbClr val="269969"/>
                </a:solidFill>
              </a:rPr>
              <a:t> </a:t>
            </a:r>
            <a:r>
              <a:rPr dirty="0">
                <a:solidFill>
                  <a:srgbClr val="2AA9DC"/>
                </a:solidFill>
              </a:rPr>
              <a:t>19.2</a:t>
            </a:r>
            <a:endParaRPr dirty="0">
              <a:solidFill>
                <a:srgbClr val="269969"/>
              </a:solidFill>
            </a:endParaRP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  }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  }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  }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269969"/>
                </a:solidFill>
              </a:rPr>
              <a:t>          }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  </a:t>
            </a:r>
            <a:r>
              <a:rPr dirty="0">
                <a:solidFill>
                  <a:srgbClr val="269969"/>
                </a:solidFill>
              </a:rPr>
              <a:t>}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  </a:t>
            </a:r>
            <a:r>
              <a:rPr dirty="0">
                <a:solidFill>
                  <a:srgbClr val="269969"/>
                </a:solidFill>
              </a:rPr>
              <a:t>}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  </a:t>
            </a:r>
            <a:r>
              <a:rPr dirty="0">
                <a:solidFill>
                  <a:srgbClr val="269969"/>
                </a:solidFill>
              </a:rPr>
              <a:t>}</a:t>
            </a:r>
          </a:p>
          <a:p>
            <a:pPr algn="l">
              <a:defRPr sz="14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 </a:t>
            </a:r>
            <a:r>
              <a:rPr dirty="0">
                <a:solidFill>
                  <a:srgbClr val="269969"/>
                </a:solidFill>
              </a:rPr>
              <a:t>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}</a:t>
            </a:r>
          </a:p>
        </p:txBody>
      </p:sp>
      <p:sp>
        <p:nvSpPr>
          <p:cNvPr id="811" name="{…"/>
          <p:cNvSpPr txBox="1"/>
          <p:nvPr/>
        </p:nvSpPr>
        <p:spPr>
          <a:xfrm>
            <a:off x="8180424" y="3994670"/>
            <a:ext cx="3659859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6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69969"/>
                </a:solidFill>
              </a:rPr>
              <a:t>  </a:t>
            </a:r>
            <a:r>
              <a:rPr>
                <a:solidFill>
                  <a:srgbClr val="D02267"/>
                </a:solidFill>
              </a:rPr>
              <a:t>„TYPE“</a:t>
            </a:r>
            <a:r>
              <a:rPr>
                <a:solidFill>
                  <a:srgbClr val="269969"/>
                </a:solidFill>
              </a:rPr>
              <a:t>: </a:t>
            </a:r>
            <a:r>
              <a:rPr>
                <a:solidFill>
                  <a:srgbClr val="D02267"/>
                </a:solidFill>
              </a:rPr>
              <a:t>„Number“</a:t>
            </a:r>
            <a:r>
              <a:t>,</a:t>
            </a:r>
            <a:endParaRPr>
              <a:solidFill>
                <a:srgbClr val="269969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69969"/>
                </a:solidFill>
              </a:rPr>
              <a:t>  </a:t>
            </a:r>
            <a:r>
              <a:rPr>
                <a:solidFill>
                  <a:srgbClr val="D54983"/>
                </a:solidFill>
              </a:rPr>
              <a:t>„constraint“</a:t>
            </a:r>
            <a:r>
              <a:t>:</a:t>
            </a:r>
            <a:r>
              <a:rPr>
                <a:solidFill>
                  <a:srgbClr val="269969"/>
                </a:solidFill>
              </a:rPr>
              <a:t> </a:t>
            </a:r>
            <a:r>
              <a:rPr>
                <a:solidFill>
                  <a:srgbClr val="D54983"/>
                </a:solidFill>
              </a:rPr>
              <a:t>„Measure“</a:t>
            </a:r>
            <a:r>
              <a:t>,</a:t>
            </a:r>
            <a:endParaRPr>
              <a:solidFill>
                <a:srgbClr val="269969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69969"/>
                </a:solidFill>
              </a:rPr>
              <a:t>  </a:t>
            </a:r>
            <a:r>
              <a:rPr>
                <a:solidFill>
                  <a:srgbClr val="D54983"/>
                </a:solidFill>
              </a:rPr>
              <a:t>„timestamp“</a:t>
            </a:r>
            <a:r>
              <a:t>:</a:t>
            </a:r>
            <a:r>
              <a:rPr>
                <a:solidFill>
                  <a:srgbClr val="269969"/>
                </a:solidFill>
              </a:rPr>
              <a:t> </a:t>
            </a:r>
            <a:r>
              <a:rPr>
                <a:solidFill>
                  <a:srgbClr val="2AA9DC"/>
                </a:solidFill>
              </a:rPr>
              <a:t>45878945.457</a:t>
            </a:r>
            <a:r>
              <a:t>,</a:t>
            </a:r>
            <a:endParaRPr>
              <a:solidFill>
                <a:srgbClr val="2AA9DC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AA9DC"/>
                </a:solidFill>
              </a:rPr>
              <a:t>  </a:t>
            </a:r>
            <a:r>
              <a:rPr>
                <a:solidFill>
                  <a:srgbClr val="D54983"/>
                </a:solidFill>
              </a:rPr>
              <a:t>„value“</a:t>
            </a:r>
            <a:r>
              <a:t>:</a:t>
            </a:r>
            <a:r>
              <a:rPr>
                <a:solidFill>
                  <a:srgbClr val="269969"/>
                </a:solidFill>
              </a:rPr>
              <a:t> </a:t>
            </a:r>
            <a:r>
              <a:rPr>
                <a:solidFill>
                  <a:srgbClr val="2AA9DC"/>
                </a:solidFill>
              </a:rPr>
              <a:t>19.2</a:t>
            </a:r>
            <a:endParaRPr>
              <a:solidFill>
                <a:srgbClr val="269969"/>
              </a:solidFill>
            </a:endParaRPr>
          </a:p>
          <a:p>
            <a:pPr algn="l">
              <a:defRPr sz="16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69969"/>
                </a:solidFill>
              </a:rPr>
              <a:t>}</a:t>
            </a:r>
          </a:p>
        </p:txBody>
      </p:sp>
      <p:sp>
        <p:nvSpPr>
          <p:cNvPr id="812" name="Rechteck"/>
          <p:cNvSpPr/>
          <p:nvPr/>
        </p:nvSpPr>
        <p:spPr>
          <a:xfrm>
            <a:off x="1435847" y="6184900"/>
            <a:ext cx="3082281" cy="1030238"/>
          </a:xfrm>
          <a:prstGeom prst="rect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3" name="Linie"/>
          <p:cNvSpPr/>
          <p:nvPr/>
        </p:nvSpPr>
        <p:spPr>
          <a:xfrm flipV="1">
            <a:off x="4498396" y="3009750"/>
            <a:ext cx="2852202" cy="3223090"/>
          </a:xfrm>
          <a:prstGeom prst="line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4" name="Linie"/>
          <p:cNvSpPr/>
          <p:nvPr/>
        </p:nvSpPr>
        <p:spPr>
          <a:xfrm flipV="1">
            <a:off x="4518128" y="5699306"/>
            <a:ext cx="7913114" cy="1515831"/>
          </a:xfrm>
          <a:prstGeom prst="line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5" name="Topic:  @UPDATE/D640cdd70-1bdb-11e4-8c21-0800200c9a/nodes/Meteo/objects/temperatures/objects/inside/attributes/temperature"/>
          <p:cNvSpPr/>
          <p:nvPr/>
        </p:nvSpPr>
        <p:spPr>
          <a:xfrm>
            <a:off x="7351774" y="2643435"/>
            <a:ext cx="5317159" cy="3103812"/>
          </a:xfrm>
          <a:prstGeom prst="roundRect">
            <a:avLst>
              <a:gd name="adj" fmla="val 16527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>
                <a:latin typeface="+mn-lt"/>
                <a:ea typeface="+mn-ea"/>
                <a:cs typeface="+mn-cs"/>
                <a:sym typeface="Gill Sans Light"/>
              </a:rPr>
              <a:t>Topic: </a:t>
            </a:r>
            <a:br>
              <a:rPr dirty="0">
                <a:latin typeface="+mn-lt"/>
                <a:ea typeface="+mn-ea"/>
                <a:cs typeface="+mn-cs"/>
                <a:sym typeface="Gill Sans Light"/>
              </a:rPr>
            </a:br>
            <a:r>
              <a:rPr sz="1600" dirty="0"/>
              <a:t>@UPDATE/D640cdd70-1bdb-11e4-8c21-0800200c9a/</a:t>
            </a:r>
            <a:r>
              <a:rPr sz="1600" dirty="0" err="1"/>
              <a:t>Meteo</a:t>
            </a:r>
            <a:r>
              <a:rPr sz="1600" dirty="0"/>
              <a:t>/temperatures/inside/temperature</a:t>
            </a:r>
            <a:endParaRPr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cloud.iO Status &amp; Roadmap"/>
          <p:cNvSpPr txBox="1">
            <a:spLocks noGrp="1"/>
          </p:cNvSpPr>
          <p:nvPr>
            <p:ph type="subTitle" sz="half" idx="1"/>
          </p:nvPr>
        </p:nvSpPr>
        <p:spPr>
          <a:xfrm>
            <a:off x="355600" y="4908004"/>
            <a:ext cx="12293600" cy="3486696"/>
          </a:xfrm>
          <a:prstGeom prst="rect">
            <a:avLst/>
          </a:prstGeom>
        </p:spPr>
        <p:txBody>
          <a:bodyPr/>
          <a:lstStyle/>
          <a:p>
            <a:pPr>
              <a:defRPr sz="4900"/>
            </a:pPr>
            <a:r>
              <a:rPr lang="fr-CH" dirty="0"/>
              <a:t>Master </a:t>
            </a:r>
            <a:r>
              <a:rPr lang="fr-CH" dirty="0" err="1"/>
              <a:t>thesis</a:t>
            </a:r>
            <a:r>
              <a:rPr lang="fr-CH" dirty="0"/>
              <a:t>: </a:t>
            </a:r>
            <a:r>
              <a:rPr lang="fr-CH" dirty="0" err="1"/>
              <a:t>enhance</a:t>
            </a:r>
            <a:r>
              <a:rPr lang="en-GB" dirty="0">
                <a:latin typeface="Arista 2.0 Alternate"/>
                <a:ea typeface="Arista 2.0 Alternate"/>
                <a:cs typeface="Arista 2.0 Alternate"/>
                <a:sym typeface="Arista 2.0 Alternate"/>
              </a:rPr>
              <a:t> cloud.iO </a:t>
            </a:r>
            <a:endParaRPr dirty="0"/>
          </a:p>
          <a:p>
            <a:pPr>
              <a:defRPr sz="8000"/>
            </a:pPr>
            <a:endParaRPr dirty="0"/>
          </a:p>
        </p:txBody>
      </p:sp>
      <p:pic>
        <p:nvPicPr>
          <p:cNvPr id="841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7449" y="2486852"/>
            <a:ext cx="2769902" cy="249389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Endpoint…"/>
          <p:cNvSpPr txBox="1">
            <a:spLocks noGrp="1"/>
          </p:cNvSpPr>
          <p:nvPr>
            <p:ph type="body" idx="1"/>
          </p:nvPr>
        </p:nvSpPr>
        <p:spPr>
          <a:xfrm>
            <a:off x="6502400" y="1944545"/>
            <a:ext cx="6637020" cy="7108303"/>
          </a:xfrm>
          <a:prstGeom prst="rect">
            <a:avLst/>
          </a:prstGeom>
        </p:spPr>
        <p:txBody>
          <a:bodyPr numCol="1" spcCol="38100" anchor="ctr">
            <a:normAutofit/>
          </a:bodyPr>
          <a:lstStyle/>
          <a:p>
            <a:pPr marL="685799" lvl="1" indent="-304799">
              <a:spcBef>
                <a:spcPts val="1200"/>
              </a:spcBef>
              <a:buSzPct val="100000"/>
              <a:defRPr sz="2800">
                <a:solidFill>
                  <a:srgbClr val="D02267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/>
              <a:t>What is missing  in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rista 2.0 Alternate" panose="02000506000000020004" pitchFamily="2" charset="0"/>
              </a:rPr>
              <a:t>cloud.iO</a:t>
            </a:r>
            <a:endParaRPr lang="en-GB" dirty="0"/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lang="en-GB" dirty="0"/>
              <a:t>A complete REST API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lang="en-GB" dirty="0"/>
              <a:t>Remote execution of jobs on Endpoint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endParaRPr lang="en-GB" dirty="0"/>
          </a:p>
          <a:p>
            <a:pPr marL="685799" lvl="1" indent="-304799">
              <a:spcBef>
                <a:spcPts val="1200"/>
              </a:spcBef>
              <a:buSzPct val="100000"/>
              <a:defRPr sz="2800">
                <a:solidFill>
                  <a:srgbClr val="D02267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en-GB" dirty="0">
                <a:solidFill>
                  <a:srgbClr val="0099DA"/>
                </a:solidFill>
              </a:rPr>
              <a:t>What is missing in IoT Clouds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lang="en-GB" sz="2200" dirty="0"/>
              <a:t>Standardization </a:t>
            </a:r>
            <a:endParaRPr lang="en-GB" dirty="0"/>
          </a:p>
          <a:p>
            <a:pPr marL="762000" lvl="2" indent="0">
              <a:spcBef>
                <a:spcPts val="600"/>
              </a:spcBef>
              <a:buSzPct val="100000"/>
              <a:buNone/>
              <a:defRPr sz="2200"/>
            </a:pPr>
            <a:endParaRPr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solidFill>
                  <a:srgbClr val="009A65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fr-CH" dirty="0" err="1"/>
              <a:t>What</a:t>
            </a:r>
            <a:r>
              <a:rPr lang="fr-CH" dirty="0"/>
              <a:t> are </a:t>
            </a:r>
            <a:r>
              <a:rPr lang="fr-CH" dirty="0">
                <a:solidFill>
                  <a:schemeClr val="bg2">
                    <a:lumMod val="50000"/>
                  </a:schemeClr>
                </a:solidFill>
                <a:latin typeface="Arista 2.0 Alternate" panose="02000506000000020004" pitchFamily="2" charset="0"/>
              </a:rPr>
              <a:t>cloud.iO</a:t>
            </a:r>
            <a:r>
              <a:rPr lang="fr-CH" dirty="0"/>
              <a:t> plus</a:t>
            </a:r>
            <a:endParaRPr dirty="0"/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lang="fr-CH" dirty="0"/>
              <a:t>Unique </a:t>
            </a:r>
            <a:r>
              <a:rPr lang="fr-CH" dirty="0" err="1"/>
              <a:t>access</a:t>
            </a:r>
            <a:r>
              <a:rPr lang="fr-CH" dirty="0"/>
              <a:t> control architecture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lang="en-GB" sz="2200" dirty="0"/>
              <a:t>Standardization</a:t>
            </a:r>
            <a:endParaRPr lang="fr-CH" dirty="0"/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lang="fr-CH" dirty="0"/>
              <a:t>Open Source</a:t>
            </a:r>
          </a:p>
        </p:txBody>
      </p:sp>
      <p:sp>
        <p:nvSpPr>
          <p:cNvPr id="337" name="Actor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lang="fr-CH" dirty="0" err="1"/>
              <a:t>Clouds</a:t>
            </a:r>
            <a:r>
              <a:rPr lang="fr-CH" dirty="0"/>
              <a:t> </a:t>
            </a:r>
            <a:r>
              <a:rPr lang="fr-CH" dirty="0" err="1"/>
              <a:t>analysis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AA383C-CF59-4A6C-96AD-70274C95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099" y="2283445"/>
            <a:ext cx="6803516" cy="5988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50969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Actor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lang="fr-CH" dirty="0" err="1"/>
              <a:t>Normalization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W3C </a:t>
            </a:r>
            <a:r>
              <a:rPr lang="fr-CH" dirty="0" err="1"/>
              <a:t>WoT</a:t>
            </a:r>
            <a:endParaRPr dirty="0"/>
          </a:p>
        </p:txBody>
      </p:sp>
      <p:sp>
        <p:nvSpPr>
          <p:cNvPr id="8" name="Topic:  @UPDATE/D640cdd70-1bdb-11e4-8c21-0800200c9a">
            <a:extLst>
              <a:ext uri="{FF2B5EF4-FFF2-40B4-BE49-F238E27FC236}">
                <a16:creationId xmlns:a16="http://schemas.microsoft.com/office/drawing/2014/main" id="{0A269237-6BB0-4C00-A065-A2EB7348304B}"/>
              </a:ext>
            </a:extLst>
          </p:cNvPr>
          <p:cNvSpPr/>
          <p:nvPr/>
        </p:nvSpPr>
        <p:spPr>
          <a:xfrm>
            <a:off x="245746" y="1714500"/>
            <a:ext cx="3631434" cy="7962050"/>
          </a:xfrm>
          <a:prstGeom prst="roundRect">
            <a:avLst>
              <a:gd name="adj" fmla="val 842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>
                <a:latin typeface="Arista 2.0 Alternate" panose="02000506000000020004" pitchFamily="2" charset="0"/>
              </a:rPr>
              <a:t>cloud.iO </a:t>
            </a:r>
            <a:r>
              <a:rPr lang="fr-CH" dirty="0"/>
              <a:t>Version of Node</a:t>
            </a:r>
            <a:endParaRPr dirty="0"/>
          </a:p>
        </p:txBody>
      </p:sp>
      <p:sp>
        <p:nvSpPr>
          <p:cNvPr id="9" name="{…">
            <a:extLst>
              <a:ext uri="{FF2B5EF4-FFF2-40B4-BE49-F238E27FC236}">
                <a16:creationId xmlns:a16="http://schemas.microsoft.com/office/drawing/2014/main" id="{A18A29A7-23A5-4ED5-B4DF-378BE6F02395}"/>
              </a:ext>
            </a:extLst>
          </p:cNvPr>
          <p:cNvSpPr txBox="1"/>
          <p:nvPr/>
        </p:nvSpPr>
        <p:spPr>
          <a:xfrm>
            <a:off x="407059" y="2440030"/>
            <a:ext cx="3470121" cy="548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/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{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"</a:t>
            </a:r>
            <a:r>
              <a:rPr lang="en-GB" sz="1400" dirty="0" err="1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demoNode</a:t>
            </a:r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": </a:t>
            </a:r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{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"implements": </a:t>
            </a:r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[]</a:t>
            </a:r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,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"objects": </a:t>
            </a:r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{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"</a:t>
            </a:r>
            <a:r>
              <a:rPr lang="en-GB" sz="1400" dirty="0" err="1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demoObject</a:t>
            </a:r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": </a:t>
            </a:r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{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"objects": </a:t>
            </a:r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{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  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</a:t>
            </a:r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}</a:t>
            </a:r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,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"attributes": </a:t>
            </a:r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{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  "</a:t>
            </a:r>
            <a:r>
              <a:rPr lang="en-GB" sz="1400" dirty="0" err="1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demoMeasure</a:t>
            </a:r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": </a:t>
            </a:r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{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    "constraint": "Measure",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    "type": "Number",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    "timestamp": </a:t>
            </a:r>
            <a:r>
              <a:rPr lang="en-GB" sz="1400" dirty="0">
                <a:solidFill>
                  <a:srgbClr val="0099DA"/>
                </a:solidFill>
                <a:latin typeface="Menlo"/>
                <a:ea typeface="Meiryo" panose="020B0400000000000000" pitchFamily="34" charset="-128"/>
              </a:rPr>
              <a:t>1569488908.013</a:t>
            </a:r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,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    "value": -</a:t>
            </a:r>
            <a:r>
              <a:rPr lang="en-GB" sz="1400" dirty="0">
                <a:solidFill>
                  <a:srgbClr val="0099DA"/>
                </a:solidFill>
                <a:latin typeface="Menlo"/>
                <a:ea typeface="Meiryo" panose="020B0400000000000000" pitchFamily="34" charset="-128"/>
              </a:rPr>
              <a:t>0.850433133901474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  </a:t>
            </a:r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}</a:t>
            </a:r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,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  "</a:t>
            </a:r>
            <a:r>
              <a:rPr lang="en-GB" sz="1400" dirty="0" err="1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demoSetpoint</a:t>
            </a:r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": </a:t>
            </a:r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{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    "constraint": "SetPoint",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    "type": "String",</a:t>
            </a:r>
          </a:p>
          <a:p>
            <a:pPr algn="l"/>
            <a:r>
              <a:rPr lang="en-GB" sz="1400" dirty="0">
                <a:solidFill>
                  <a:srgbClr val="DC0069"/>
                </a:solidFill>
                <a:latin typeface="Menlo"/>
                <a:ea typeface="Meiryo" panose="020B0400000000000000" pitchFamily="34" charset="-128"/>
              </a:rPr>
              <a:t>            "timestamp": -</a:t>
            </a:r>
            <a:r>
              <a:rPr lang="en-GB" sz="1400" dirty="0">
                <a:solidFill>
                  <a:srgbClr val="0099DA"/>
                </a:solidFill>
                <a:latin typeface="Menlo"/>
                <a:ea typeface="Meiryo" panose="020B0400000000000000" pitchFamily="34" charset="-128"/>
              </a:rPr>
              <a:t>1.0</a:t>
            </a:r>
          </a:p>
          <a:p>
            <a:pPr algn="l"/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          }        </a:t>
            </a:r>
          </a:p>
          <a:p>
            <a:pPr algn="l"/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        }</a:t>
            </a:r>
          </a:p>
          <a:p>
            <a:pPr algn="l"/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      }</a:t>
            </a:r>
          </a:p>
          <a:p>
            <a:pPr algn="l"/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    }</a:t>
            </a:r>
          </a:p>
          <a:p>
            <a:pPr algn="l"/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  }</a:t>
            </a:r>
          </a:p>
          <a:p>
            <a:pPr algn="l"/>
            <a:r>
              <a:rPr lang="en-GB" sz="1400" dirty="0">
                <a:solidFill>
                  <a:srgbClr val="00975F"/>
                </a:solidFill>
                <a:latin typeface="Menlo"/>
                <a:ea typeface="Meiryo" panose="020B0400000000000000" pitchFamily="34" charset="-128"/>
              </a:rPr>
              <a:t>}</a:t>
            </a:r>
          </a:p>
        </p:txBody>
      </p:sp>
      <p:sp>
        <p:nvSpPr>
          <p:cNvPr id="10" name="Topic:  @UPDATE/D640cdd70-1bdb-11e4-8c21-0800200c9a">
            <a:extLst>
              <a:ext uri="{FF2B5EF4-FFF2-40B4-BE49-F238E27FC236}">
                <a16:creationId xmlns:a16="http://schemas.microsoft.com/office/drawing/2014/main" id="{B715AC2F-3015-45DE-AA86-DB9BF8823852}"/>
              </a:ext>
            </a:extLst>
          </p:cNvPr>
          <p:cNvSpPr/>
          <p:nvPr/>
        </p:nvSpPr>
        <p:spPr>
          <a:xfrm>
            <a:off x="4201610" y="1714500"/>
            <a:ext cx="8732878" cy="7962050"/>
          </a:xfrm>
          <a:prstGeom prst="roundRect">
            <a:avLst>
              <a:gd name="adj" fmla="val 4598"/>
            </a:avLst>
          </a:prstGeom>
          <a:ln w="25400">
            <a:solidFill>
              <a:srgbClr val="2AA9DC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18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fr-CH" dirty="0" err="1"/>
              <a:t>WoT</a:t>
            </a:r>
            <a:r>
              <a:rPr lang="fr-CH" dirty="0"/>
              <a:t> (</a:t>
            </a:r>
            <a:r>
              <a:rPr lang="fr-CH" dirty="0" err="1"/>
              <a:t>reduced</a:t>
            </a:r>
            <a:r>
              <a:rPr lang="fr-CH" dirty="0"/>
              <a:t>) Version of Node</a:t>
            </a:r>
            <a:endParaRPr dirty="0"/>
          </a:p>
        </p:txBody>
      </p:sp>
      <p:sp>
        <p:nvSpPr>
          <p:cNvPr id="11" name="{…">
            <a:extLst>
              <a:ext uri="{FF2B5EF4-FFF2-40B4-BE49-F238E27FC236}">
                <a16:creationId xmlns:a16="http://schemas.microsoft.com/office/drawing/2014/main" id="{2EF9B353-1529-41A4-8DD4-6A95F7D4312F}"/>
              </a:ext>
            </a:extLst>
          </p:cNvPr>
          <p:cNvSpPr txBox="1"/>
          <p:nvPr/>
        </p:nvSpPr>
        <p:spPr>
          <a:xfrm>
            <a:off x="4300279" y="2437802"/>
            <a:ext cx="10191225" cy="721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00975F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"properties": </a:t>
            </a:r>
            <a:r>
              <a:rPr lang="en-GB" dirty="0">
                <a:solidFill>
                  <a:srgbClr val="00975F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"</a:t>
            </a:r>
            <a:r>
              <a:rPr lang="en-GB" dirty="0" err="1">
                <a:solidFill>
                  <a:srgbClr val="DC0069"/>
                </a:solidFill>
              </a:rPr>
              <a:t>demoSetpoint</a:t>
            </a:r>
            <a:r>
              <a:rPr lang="en-GB" dirty="0">
                <a:solidFill>
                  <a:srgbClr val="DC0069"/>
                </a:solidFill>
              </a:rPr>
              <a:t>": </a:t>
            </a:r>
            <a:r>
              <a:rPr lang="en-GB" dirty="0">
                <a:solidFill>
                  <a:srgbClr val="00975F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"type": "Integer",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"forms": </a:t>
            </a:r>
            <a:r>
              <a:rPr lang="en-GB" dirty="0">
                <a:solidFill>
                  <a:srgbClr val="00975F"/>
                </a:solidFill>
              </a:rPr>
              <a:t>[{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  "</a:t>
            </a:r>
            <a:r>
              <a:rPr lang="en-GB" dirty="0" err="1">
                <a:solidFill>
                  <a:srgbClr val="DC0069"/>
                </a:solidFill>
              </a:rPr>
              <a:t>href</a:t>
            </a:r>
            <a:r>
              <a:rPr lang="en-GB" dirty="0">
                <a:solidFill>
                  <a:srgbClr val="DC0069"/>
                </a:solidFill>
              </a:rPr>
              <a:t>": "https://localhost:8081/</a:t>
            </a:r>
            <a:r>
              <a:rPr lang="en-GB" dirty="0" err="1">
                <a:solidFill>
                  <a:srgbClr val="DC0069"/>
                </a:solidFill>
              </a:rPr>
              <a:t>api</a:t>
            </a:r>
            <a:r>
              <a:rPr lang="en-GB" dirty="0">
                <a:solidFill>
                  <a:srgbClr val="DC0069"/>
                </a:solidFill>
              </a:rPr>
              <a:t>/v1/</a:t>
            </a:r>
            <a:r>
              <a:rPr lang="en-GB" dirty="0" err="1">
                <a:solidFill>
                  <a:srgbClr val="DC0069"/>
                </a:solidFill>
              </a:rPr>
              <a:t>getAttribute</a:t>
            </a:r>
            <a:r>
              <a:rPr lang="en-GB" dirty="0">
                <a:solidFill>
                  <a:srgbClr val="DC0069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  "op": "</a:t>
            </a:r>
            <a:r>
              <a:rPr lang="en-GB" dirty="0" err="1">
                <a:solidFill>
                  <a:srgbClr val="DC0069"/>
                </a:solidFill>
              </a:rPr>
              <a:t>readproperty</a:t>
            </a:r>
            <a:r>
              <a:rPr lang="en-GB" dirty="0">
                <a:solidFill>
                  <a:srgbClr val="DC0069"/>
                </a:solidFill>
              </a:rPr>
              <a:t>"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00975F"/>
                </a:solidFill>
              </a:rPr>
              <a:t>          }</a:t>
            </a:r>
            <a:r>
              <a:rPr lang="en-GB" dirty="0">
                <a:solidFill>
                  <a:srgbClr val="DC0069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</a:t>
            </a:r>
            <a:r>
              <a:rPr lang="en-GB" dirty="0">
                <a:solidFill>
                  <a:srgbClr val="00975F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  "</a:t>
            </a:r>
            <a:r>
              <a:rPr lang="en-GB" dirty="0" err="1">
                <a:solidFill>
                  <a:srgbClr val="DC0069"/>
                </a:solidFill>
              </a:rPr>
              <a:t>href</a:t>
            </a:r>
            <a:r>
              <a:rPr lang="en-GB" dirty="0">
                <a:solidFill>
                  <a:srgbClr val="DC0069"/>
                </a:solidFill>
              </a:rPr>
              <a:t>": "</a:t>
            </a:r>
            <a:r>
              <a:rPr lang="en-GB" dirty="0" err="1">
                <a:solidFill>
                  <a:srgbClr val="DC0069"/>
                </a:solidFill>
              </a:rPr>
              <a:t>mqtts</a:t>
            </a:r>
            <a:r>
              <a:rPr lang="en-GB" dirty="0">
                <a:solidFill>
                  <a:srgbClr val="DC0069"/>
                </a:solidFill>
              </a:rPr>
              <a:t>://localhost:8883/@set/bc0f1bf8-bdae-11e9-9cb5-2a2ae2dbcce4/</a:t>
            </a:r>
            <a:r>
              <a:rPr lang="en-GB" dirty="0" err="1">
                <a:solidFill>
                  <a:srgbClr val="DC0069"/>
                </a:solidFill>
              </a:rPr>
              <a:t>demoObject</a:t>
            </a:r>
            <a:r>
              <a:rPr lang="en-GB" dirty="0">
                <a:solidFill>
                  <a:srgbClr val="DC0069"/>
                </a:solidFill>
              </a:rPr>
              <a:t>/</a:t>
            </a:r>
            <a:r>
              <a:rPr lang="en-GB" dirty="0" err="1">
                <a:solidFill>
                  <a:srgbClr val="DC0069"/>
                </a:solidFill>
              </a:rPr>
              <a:t>demoSetpoint</a:t>
            </a:r>
            <a:r>
              <a:rPr lang="en-GB" dirty="0">
                <a:solidFill>
                  <a:srgbClr val="DC0069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  "op": "</a:t>
            </a:r>
            <a:r>
              <a:rPr lang="en-GB" dirty="0" err="1">
                <a:solidFill>
                  <a:srgbClr val="DC0069"/>
                </a:solidFill>
              </a:rPr>
              <a:t>writeproperty</a:t>
            </a:r>
            <a:r>
              <a:rPr lang="en-GB" dirty="0">
                <a:solidFill>
                  <a:srgbClr val="DC0069"/>
                </a:solidFill>
              </a:rPr>
              <a:t>"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</a:t>
            </a:r>
            <a:r>
              <a:rPr lang="en-GB" dirty="0">
                <a:solidFill>
                  <a:srgbClr val="00975F"/>
                </a:solidFill>
              </a:rPr>
              <a:t>}</a:t>
            </a:r>
            <a:r>
              <a:rPr lang="en-GB" dirty="0">
                <a:solidFill>
                  <a:srgbClr val="DC0069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</a:t>
            </a:r>
            <a:r>
              <a:rPr lang="en-GB" dirty="0">
                <a:solidFill>
                  <a:srgbClr val="00975F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  "</a:t>
            </a:r>
            <a:r>
              <a:rPr lang="en-GB" dirty="0" err="1">
                <a:solidFill>
                  <a:srgbClr val="DC0069"/>
                </a:solidFill>
              </a:rPr>
              <a:t>href</a:t>
            </a:r>
            <a:r>
              <a:rPr lang="en-GB" dirty="0">
                <a:solidFill>
                  <a:srgbClr val="DC0069"/>
                </a:solidFill>
              </a:rPr>
              <a:t>": "https://localhost:8081/</a:t>
            </a:r>
            <a:r>
              <a:rPr lang="en-GB" dirty="0" err="1">
                <a:solidFill>
                  <a:srgbClr val="DC0069"/>
                </a:solidFill>
              </a:rPr>
              <a:t>api</a:t>
            </a:r>
            <a:r>
              <a:rPr lang="en-GB" dirty="0">
                <a:solidFill>
                  <a:srgbClr val="DC0069"/>
                </a:solidFill>
              </a:rPr>
              <a:t>/v1/</a:t>
            </a:r>
            <a:r>
              <a:rPr lang="en-GB" dirty="0" err="1">
                <a:solidFill>
                  <a:srgbClr val="DC0069"/>
                </a:solidFill>
              </a:rPr>
              <a:t>setAttribute</a:t>
            </a:r>
            <a:r>
              <a:rPr lang="en-GB" dirty="0">
                <a:solidFill>
                  <a:srgbClr val="DC0069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  "op": "</a:t>
            </a:r>
            <a:r>
              <a:rPr lang="en-GB" dirty="0" err="1">
                <a:solidFill>
                  <a:srgbClr val="DC0069"/>
                </a:solidFill>
              </a:rPr>
              <a:t>writeproperty</a:t>
            </a:r>
            <a:r>
              <a:rPr lang="en-GB" dirty="0">
                <a:solidFill>
                  <a:srgbClr val="DC0069"/>
                </a:solidFill>
              </a:rPr>
              <a:t>"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  </a:t>
            </a:r>
            <a:r>
              <a:rPr lang="en-GB" dirty="0">
                <a:solidFill>
                  <a:srgbClr val="00975F"/>
                </a:solidFill>
              </a:rPr>
              <a:t>}]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</a:t>
            </a:r>
            <a:r>
              <a:rPr lang="en-GB" dirty="0">
                <a:solidFill>
                  <a:srgbClr val="00975F"/>
                </a:solidFill>
              </a:rPr>
              <a:t>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</a:t>
            </a:r>
            <a:r>
              <a:rPr lang="en-GB" dirty="0">
                <a:solidFill>
                  <a:srgbClr val="00975F"/>
                </a:solidFill>
              </a:rPr>
              <a:t>}</a:t>
            </a:r>
            <a:r>
              <a:rPr lang="en-GB" dirty="0">
                <a:solidFill>
                  <a:srgbClr val="DC0069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"events": </a:t>
            </a:r>
            <a:r>
              <a:rPr lang="en-GB" dirty="0">
                <a:solidFill>
                  <a:srgbClr val="00975F"/>
                </a:solidFill>
              </a:rPr>
              <a:t>{</a:t>
            </a:r>
            <a:r>
              <a:rPr lang="en-GB" dirty="0">
                <a:solidFill>
                  <a:srgbClr val="DC0069"/>
                </a:solidFill>
              </a:rPr>
              <a:t>"</a:t>
            </a:r>
            <a:r>
              <a:rPr lang="en-GB" dirty="0" err="1">
                <a:solidFill>
                  <a:srgbClr val="DC0069"/>
                </a:solidFill>
              </a:rPr>
              <a:t>updateDemoObjectDemoSetpoint</a:t>
            </a:r>
            <a:r>
              <a:rPr lang="en-GB" dirty="0">
                <a:solidFill>
                  <a:srgbClr val="DC0069"/>
                </a:solidFill>
              </a:rPr>
              <a:t>": </a:t>
            </a:r>
            <a:r>
              <a:rPr lang="en-GB" dirty="0">
                <a:solidFill>
                  <a:srgbClr val="00975F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"data": </a:t>
            </a:r>
            <a:r>
              <a:rPr lang="en-GB" dirty="0">
                <a:solidFill>
                  <a:srgbClr val="00975F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"type": "Integer"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</a:t>
            </a:r>
            <a:r>
              <a:rPr lang="en-GB" dirty="0">
                <a:solidFill>
                  <a:srgbClr val="00975F"/>
                </a:solidFill>
              </a:rPr>
              <a:t>}</a:t>
            </a:r>
            <a:r>
              <a:rPr lang="en-GB" dirty="0">
                <a:solidFill>
                  <a:srgbClr val="DC0069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"forms": </a:t>
            </a:r>
            <a:r>
              <a:rPr lang="en-GB" dirty="0">
                <a:solidFill>
                  <a:srgbClr val="00975F"/>
                </a:solidFill>
              </a:rPr>
              <a:t>[{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"</a:t>
            </a:r>
            <a:r>
              <a:rPr lang="en-GB" dirty="0" err="1">
                <a:solidFill>
                  <a:srgbClr val="DC0069"/>
                </a:solidFill>
              </a:rPr>
              <a:t>href</a:t>
            </a:r>
            <a:r>
              <a:rPr lang="en-GB" dirty="0">
                <a:solidFill>
                  <a:srgbClr val="DC0069"/>
                </a:solidFill>
              </a:rPr>
              <a:t>": "https://localhost:8081/</a:t>
            </a:r>
            <a:r>
              <a:rPr lang="en-GB" dirty="0" err="1">
                <a:solidFill>
                  <a:srgbClr val="DC0069"/>
                </a:solidFill>
              </a:rPr>
              <a:t>api</a:t>
            </a:r>
            <a:r>
              <a:rPr lang="en-GB" dirty="0">
                <a:solidFill>
                  <a:srgbClr val="DC0069"/>
                </a:solidFill>
              </a:rPr>
              <a:t>/v1/</a:t>
            </a:r>
            <a:r>
              <a:rPr lang="en-GB" dirty="0" err="1">
                <a:solidFill>
                  <a:srgbClr val="DC0069"/>
                </a:solidFill>
              </a:rPr>
              <a:t>notifyAttributeChange</a:t>
            </a:r>
            <a:r>
              <a:rPr lang="en-GB" dirty="0">
                <a:solidFill>
                  <a:srgbClr val="DC0069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"op": "</a:t>
            </a:r>
            <a:r>
              <a:rPr lang="en-GB" dirty="0" err="1">
                <a:solidFill>
                  <a:srgbClr val="DC0069"/>
                </a:solidFill>
              </a:rPr>
              <a:t>longpoll</a:t>
            </a:r>
            <a:r>
              <a:rPr lang="en-GB" dirty="0">
                <a:solidFill>
                  <a:srgbClr val="DC0069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"subprotocol": "</a:t>
            </a:r>
            <a:r>
              <a:rPr lang="en-GB" dirty="0" err="1">
                <a:solidFill>
                  <a:srgbClr val="DC0069"/>
                </a:solidFill>
              </a:rPr>
              <a:t>observeProperty</a:t>
            </a:r>
            <a:r>
              <a:rPr lang="en-GB" dirty="0">
                <a:solidFill>
                  <a:srgbClr val="DC0069"/>
                </a:solidFill>
              </a:rPr>
              <a:t>"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</a:t>
            </a:r>
            <a:r>
              <a:rPr lang="en-GB" dirty="0">
                <a:solidFill>
                  <a:srgbClr val="00975F"/>
                </a:solidFill>
              </a:rPr>
              <a:t> }</a:t>
            </a:r>
            <a:r>
              <a:rPr lang="en-GB" dirty="0">
                <a:solidFill>
                  <a:srgbClr val="DC0069"/>
                </a:solidFill>
              </a:rPr>
              <a:t>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</a:t>
            </a:r>
            <a:r>
              <a:rPr lang="en-GB" dirty="0">
                <a:solidFill>
                  <a:srgbClr val="00975F"/>
                </a:solidFill>
              </a:rPr>
              <a:t>{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"</a:t>
            </a:r>
            <a:r>
              <a:rPr lang="en-GB" dirty="0" err="1">
                <a:solidFill>
                  <a:srgbClr val="DC0069"/>
                </a:solidFill>
              </a:rPr>
              <a:t>href</a:t>
            </a:r>
            <a:r>
              <a:rPr lang="en-GB" dirty="0">
                <a:solidFill>
                  <a:srgbClr val="DC0069"/>
                </a:solidFill>
              </a:rPr>
              <a:t>": "</a:t>
            </a:r>
            <a:r>
              <a:rPr lang="en-GB" dirty="0" err="1">
                <a:solidFill>
                  <a:srgbClr val="DC0069"/>
                </a:solidFill>
              </a:rPr>
              <a:t>mqtts</a:t>
            </a:r>
            <a:r>
              <a:rPr lang="en-GB" dirty="0">
                <a:solidFill>
                  <a:srgbClr val="DC0069"/>
                </a:solidFill>
              </a:rPr>
              <a:t>://localhost:8883/@set/bc0f1bf8-bdae-11e9-9cb5-2a2ae2dbcce4/</a:t>
            </a:r>
            <a:r>
              <a:rPr lang="en-GB" dirty="0" err="1">
                <a:solidFill>
                  <a:srgbClr val="DC0069"/>
                </a:solidFill>
              </a:rPr>
              <a:t>demoObjectdemoSetpoint</a:t>
            </a:r>
            <a:r>
              <a:rPr lang="en-GB" dirty="0">
                <a:solidFill>
                  <a:srgbClr val="DC0069"/>
                </a:solidFill>
              </a:rPr>
              <a:t>",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  "op": "</a:t>
            </a:r>
            <a:r>
              <a:rPr lang="en-GB" dirty="0" err="1">
                <a:solidFill>
                  <a:srgbClr val="DC0069"/>
                </a:solidFill>
              </a:rPr>
              <a:t>subscribeEvent</a:t>
            </a:r>
            <a:r>
              <a:rPr lang="en-GB" dirty="0">
                <a:solidFill>
                  <a:srgbClr val="DC0069"/>
                </a:solidFill>
              </a:rPr>
              <a:t>"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DC0069"/>
                </a:solidFill>
              </a:rPr>
              <a:t>      </a:t>
            </a:r>
            <a:r>
              <a:rPr lang="en-GB" dirty="0">
                <a:solidFill>
                  <a:srgbClr val="00975F"/>
                </a:solidFill>
              </a:rPr>
              <a:t>}]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00975F"/>
                </a:solidFill>
              </a:rPr>
              <a:t>    }</a:t>
            </a:r>
          </a:p>
          <a:p>
            <a:pPr algn="l">
              <a:defRPr sz="1400">
                <a:solidFill>
                  <a:srgbClr val="269969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GB" dirty="0">
                <a:solidFill>
                  <a:srgbClr val="00975F"/>
                </a:solidFill>
              </a:rPr>
              <a:t>  }</a:t>
            </a:r>
          </a:p>
        </p:txBody>
      </p:sp>
      <p:sp>
        <p:nvSpPr>
          <p:cNvPr id="12" name="Rechteck">
            <a:extLst>
              <a:ext uri="{FF2B5EF4-FFF2-40B4-BE49-F238E27FC236}">
                <a16:creationId xmlns:a16="http://schemas.microsoft.com/office/drawing/2014/main" id="{76455B4E-7540-4227-B8F2-66D9271F03EF}"/>
              </a:ext>
            </a:extLst>
          </p:cNvPr>
          <p:cNvSpPr/>
          <p:nvPr/>
        </p:nvSpPr>
        <p:spPr>
          <a:xfrm>
            <a:off x="830158" y="5681842"/>
            <a:ext cx="2049007" cy="892578"/>
          </a:xfrm>
          <a:prstGeom prst="rect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Linie">
            <a:extLst>
              <a:ext uri="{FF2B5EF4-FFF2-40B4-BE49-F238E27FC236}">
                <a16:creationId xmlns:a16="http://schemas.microsoft.com/office/drawing/2014/main" id="{25A82596-C45F-48E5-B794-564AE1003BEA}"/>
              </a:ext>
            </a:extLst>
          </p:cNvPr>
          <p:cNvSpPr/>
          <p:nvPr/>
        </p:nvSpPr>
        <p:spPr>
          <a:xfrm flipV="1">
            <a:off x="2879165" y="2245488"/>
            <a:ext cx="1322104" cy="3436352"/>
          </a:xfrm>
          <a:prstGeom prst="line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ie">
            <a:extLst>
              <a:ext uri="{FF2B5EF4-FFF2-40B4-BE49-F238E27FC236}">
                <a16:creationId xmlns:a16="http://schemas.microsoft.com/office/drawing/2014/main" id="{3BFA7F44-D61D-4E35-9A89-195EDBB8C6B1}"/>
              </a:ext>
            </a:extLst>
          </p:cNvPr>
          <p:cNvSpPr/>
          <p:nvPr/>
        </p:nvSpPr>
        <p:spPr>
          <a:xfrm>
            <a:off x="2865718" y="6574420"/>
            <a:ext cx="1322104" cy="2720051"/>
          </a:xfrm>
          <a:prstGeom prst="line">
            <a:avLst/>
          </a:prstGeom>
          <a:ln w="25400">
            <a:solidFill>
              <a:srgbClr val="BFBFB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00171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Open source"/>
          <p:cNvSpPr txBox="1">
            <a:spLocks noGrp="1"/>
          </p:cNvSpPr>
          <p:nvPr>
            <p:ph type="title"/>
          </p:nvPr>
        </p:nvSpPr>
        <p:spPr>
          <a:xfrm>
            <a:off x="355600" y="225908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t>Open source</a:t>
            </a:r>
          </a:p>
        </p:txBody>
      </p:sp>
      <p:sp>
        <p:nvSpPr>
          <p:cNvPr id="847" name="http://cloudio.hevs.ch…"/>
          <p:cNvSpPr txBox="1">
            <a:spLocks noGrp="1"/>
          </p:cNvSpPr>
          <p:nvPr>
            <p:ph type="body" sz="quarter" idx="1"/>
          </p:nvPr>
        </p:nvSpPr>
        <p:spPr>
          <a:xfrm>
            <a:off x="355600" y="3726904"/>
            <a:ext cx="12293600" cy="1295748"/>
          </a:xfrm>
          <a:prstGeom prst="rect">
            <a:avLst/>
          </a:prstGeom>
        </p:spPr>
        <p:txBody>
          <a:bodyPr numCol="1" spcCol="38100">
            <a:normAutofit lnSpcReduction="10000"/>
          </a:bodyPr>
          <a:lstStyle/>
          <a:p>
            <a:pPr marL="0" indent="0" algn="ctr">
              <a:spcBef>
                <a:spcPts val="0"/>
              </a:spcBef>
              <a:buSzTx/>
              <a:buNone/>
              <a:defRPr sz="4000"/>
            </a:pPr>
            <a:r>
              <a:rPr dirty="0"/>
              <a:t>http://cloudio.hevs.ch</a:t>
            </a:r>
          </a:p>
          <a:p>
            <a:pPr marL="0" indent="0" algn="ctr">
              <a:spcBef>
                <a:spcPts val="0"/>
              </a:spcBef>
              <a:buSzTx/>
              <a:buNone/>
              <a:defRPr sz="4000"/>
            </a:pPr>
            <a:r>
              <a:rPr u="sng" dirty="0">
                <a:hlinkClick r:id="rId2"/>
              </a:rPr>
              <a:t>https://github.com/cloudio-project</a:t>
            </a:r>
          </a:p>
        </p:txBody>
      </p:sp>
      <p:pic>
        <p:nvPicPr>
          <p:cNvPr id="848" name="Bild" descr="Bild">
            <a:hlinkClick r:id="rId2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2343" y="1577938"/>
            <a:ext cx="2000114" cy="20001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1" name="Gruppieren"/>
          <p:cNvGrpSpPr/>
          <p:nvPr/>
        </p:nvGrpSpPr>
        <p:grpSpPr>
          <a:xfrm>
            <a:off x="355600" y="5627779"/>
            <a:ext cx="2824492" cy="1275752"/>
            <a:chOff x="-412188" y="0"/>
            <a:chExt cx="2824490" cy="1275750"/>
          </a:xfrm>
        </p:grpSpPr>
        <p:pic>
          <p:nvPicPr>
            <p:cNvPr id="849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  <a:extLst/>
            </a:blip>
            <a:stretch>
              <a:fillRect/>
            </a:stretch>
          </p:blipFill>
          <p:spPr>
            <a:xfrm>
              <a:off x="574606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0" name="cloudio-rabbitmq"/>
            <p:cNvSpPr txBox="1"/>
            <p:nvPr/>
          </p:nvSpPr>
          <p:spPr>
            <a:xfrm>
              <a:off x="-412188" y="834605"/>
              <a:ext cx="2824490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</a:t>
              </a:r>
              <a:r>
                <a:rPr lang="en-GB" dirty="0" err="1"/>
                <a:t>rabbitmq</a:t>
              </a:r>
              <a:r>
                <a:rPr lang="en-GB" dirty="0"/>
                <a:t>-docker</a:t>
              </a:r>
              <a:endParaRPr dirty="0"/>
            </a:p>
          </p:txBody>
        </p:sp>
      </p:grpSp>
      <p:grpSp>
        <p:nvGrpSpPr>
          <p:cNvPr id="854" name="Gruppieren"/>
          <p:cNvGrpSpPr/>
          <p:nvPr/>
        </p:nvGrpSpPr>
        <p:grpSpPr>
          <a:xfrm>
            <a:off x="3961241" y="5627781"/>
            <a:ext cx="1830629" cy="1275752"/>
            <a:chOff x="629285" y="0"/>
            <a:chExt cx="1830629" cy="1275750"/>
          </a:xfrm>
        </p:grpSpPr>
        <p:pic>
          <p:nvPicPr>
            <p:cNvPr id="852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  <a:extLst/>
            </a:blip>
            <a:stretch>
              <a:fillRect/>
            </a:stretch>
          </p:blipFill>
          <p:spPr>
            <a:xfrm>
              <a:off x="111915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3" name="cloudio-cloud-microservice"/>
            <p:cNvSpPr txBox="1"/>
            <p:nvPr/>
          </p:nvSpPr>
          <p:spPr>
            <a:xfrm>
              <a:off x="629285" y="834605"/>
              <a:ext cx="1830629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-services</a:t>
              </a:r>
              <a:endParaRPr dirty="0"/>
            </a:p>
          </p:txBody>
        </p:sp>
      </p:grpSp>
      <p:grpSp>
        <p:nvGrpSpPr>
          <p:cNvPr id="857" name="Gruppieren"/>
          <p:cNvGrpSpPr/>
          <p:nvPr/>
        </p:nvGrpSpPr>
        <p:grpSpPr>
          <a:xfrm>
            <a:off x="9794100" y="5627780"/>
            <a:ext cx="2643352" cy="1275752"/>
            <a:chOff x="750486" y="0"/>
            <a:chExt cx="2643352" cy="1275750"/>
          </a:xfrm>
        </p:grpSpPr>
        <p:pic>
          <p:nvPicPr>
            <p:cNvPr id="855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  <a:extLst/>
            </a:blip>
            <a:stretch>
              <a:fillRect/>
            </a:stretch>
          </p:blipFill>
          <p:spPr>
            <a:xfrm>
              <a:off x="1646708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6" name="cloudio-cloud-backend-mongo-influx"/>
            <p:cNvSpPr txBox="1"/>
            <p:nvPr/>
          </p:nvSpPr>
          <p:spPr>
            <a:xfrm>
              <a:off x="750486" y="834605"/>
              <a:ext cx="2643352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fr-CH" dirty="0" err="1"/>
                <a:t>cloudio</a:t>
              </a:r>
              <a:r>
                <a:rPr lang="fr-CH" dirty="0"/>
                <a:t>-documentation</a:t>
              </a:r>
              <a:endParaRPr dirty="0"/>
            </a:p>
          </p:txBody>
        </p:sp>
      </p:grpSp>
      <p:grpSp>
        <p:nvGrpSpPr>
          <p:cNvPr id="860" name="Gruppieren"/>
          <p:cNvGrpSpPr/>
          <p:nvPr/>
        </p:nvGrpSpPr>
        <p:grpSpPr>
          <a:xfrm>
            <a:off x="567348" y="7301543"/>
            <a:ext cx="2477195" cy="1264729"/>
            <a:chOff x="0" y="0"/>
            <a:chExt cx="2477194" cy="1264728"/>
          </a:xfrm>
        </p:grpSpPr>
        <p:pic>
          <p:nvPicPr>
            <p:cNvPr id="858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  <a:extLst/>
            </a:blip>
            <a:stretch>
              <a:fillRect/>
            </a:stretch>
          </p:blipFill>
          <p:spPr>
            <a:xfrm>
              <a:off x="813147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9" name="cloudio-endpoint-java"/>
            <p:cNvSpPr txBox="1"/>
            <p:nvPr/>
          </p:nvSpPr>
          <p:spPr>
            <a:xfrm>
              <a:off x="0" y="845628"/>
              <a:ext cx="2477195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t>cloudio-endpoint-java</a:t>
              </a:r>
            </a:p>
          </p:txBody>
        </p:sp>
      </p:grpSp>
      <p:grpSp>
        <p:nvGrpSpPr>
          <p:cNvPr id="863" name="Gruppieren"/>
          <p:cNvGrpSpPr/>
          <p:nvPr/>
        </p:nvGrpSpPr>
        <p:grpSpPr>
          <a:xfrm>
            <a:off x="4470156" y="7301545"/>
            <a:ext cx="1695451" cy="2325179"/>
            <a:chOff x="822560" y="0"/>
            <a:chExt cx="1695450" cy="2325178"/>
          </a:xfrm>
        </p:grpSpPr>
        <p:pic>
          <p:nvPicPr>
            <p:cNvPr id="861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  <a:extLst/>
            </a:blip>
            <a:stretch>
              <a:fillRect/>
            </a:stretch>
          </p:blipFill>
          <p:spPr>
            <a:xfrm>
              <a:off x="82256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2" name="cloudio-endpoint-osgi"/>
            <p:cNvSpPr/>
            <p:nvPr/>
          </p:nvSpPr>
          <p:spPr>
            <a:xfrm>
              <a:off x="1248010" y="105517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-endpoint-python</a:t>
              </a:r>
            </a:p>
          </p:txBody>
        </p:sp>
      </p:grpSp>
      <p:grpSp>
        <p:nvGrpSpPr>
          <p:cNvPr id="866" name="Gruppieren"/>
          <p:cNvGrpSpPr/>
          <p:nvPr/>
        </p:nvGrpSpPr>
        <p:grpSpPr>
          <a:xfrm>
            <a:off x="10690323" y="7301544"/>
            <a:ext cx="1695451" cy="2325179"/>
            <a:chOff x="993024" y="0"/>
            <a:chExt cx="1695450" cy="2325178"/>
          </a:xfrm>
        </p:grpSpPr>
        <p:pic>
          <p:nvPicPr>
            <p:cNvPr id="864" name="Bild" descr="Bild"/>
            <p:cNvPicPr>
              <a:picLocks noChangeAspect="1"/>
            </p:cNvPicPr>
            <p:nvPr/>
          </p:nvPicPr>
          <p:blipFill>
            <a:blip r:embed="rId4">
              <a:alphaModFix amt="80000"/>
              <a:extLst/>
            </a:blip>
            <a:stretch>
              <a:fillRect/>
            </a:stretch>
          </p:blipFill>
          <p:spPr>
            <a:xfrm>
              <a:off x="993024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5" name="cloudio-endpoint-python"/>
            <p:cNvSpPr/>
            <p:nvPr/>
          </p:nvSpPr>
          <p:spPr>
            <a:xfrm>
              <a:off x="1418474" y="105517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fr-CH" dirty="0"/>
                <a:t>cloudio-project.github.io</a:t>
              </a:r>
              <a:endParaRPr dirty="0"/>
            </a:p>
          </p:txBody>
        </p:sp>
      </p:grpSp>
      <p:grpSp>
        <p:nvGrpSpPr>
          <p:cNvPr id="23" name="Gruppieren">
            <a:extLst>
              <a:ext uri="{FF2B5EF4-FFF2-40B4-BE49-F238E27FC236}">
                <a16:creationId xmlns:a16="http://schemas.microsoft.com/office/drawing/2014/main" id="{B2375E21-DCA9-44D7-B2E2-79B8E4FFF2B0}"/>
              </a:ext>
            </a:extLst>
          </p:cNvPr>
          <p:cNvGrpSpPr/>
          <p:nvPr/>
        </p:nvGrpSpPr>
        <p:grpSpPr>
          <a:xfrm>
            <a:off x="6890368" y="5627780"/>
            <a:ext cx="2200924" cy="1275752"/>
            <a:chOff x="444139" y="0"/>
            <a:chExt cx="2200924" cy="1275750"/>
          </a:xfrm>
        </p:grpSpPr>
        <p:pic>
          <p:nvPicPr>
            <p:cNvPr id="24" name="Bild" descr="Bild">
              <a:extLst>
                <a:ext uri="{FF2B5EF4-FFF2-40B4-BE49-F238E27FC236}">
                  <a16:creationId xmlns:a16="http://schemas.microsoft.com/office/drawing/2014/main" id="{13120DC1-2D24-47DE-9405-80113F7EE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extLst/>
            </a:blip>
            <a:stretch>
              <a:fillRect/>
            </a:stretch>
          </p:blipFill>
          <p:spPr>
            <a:xfrm>
              <a:off x="111915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" name="cloudio-cloud-microservice">
              <a:extLst>
                <a:ext uri="{FF2B5EF4-FFF2-40B4-BE49-F238E27FC236}">
                  <a16:creationId xmlns:a16="http://schemas.microsoft.com/office/drawing/2014/main" id="{C31022A0-6931-4AAE-BA8F-E4AF927EA6A0}"/>
                </a:ext>
              </a:extLst>
            </p:cNvPr>
            <p:cNvSpPr txBox="1"/>
            <p:nvPr/>
          </p:nvSpPr>
          <p:spPr>
            <a:xfrm>
              <a:off x="444139" y="834605"/>
              <a:ext cx="2200924" cy="441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en-GB" dirty="0" err="1"/>
                <a:t>cloudio</a:t>
              </a:r>
              <a:r>
                <a:rPr lang="en-GB" dirty="0"/>
                <a:t>-documents</a:t>
              </a:r>
              <a:endParaRPr dirty="0"/>
            </a:p>
          </p:txBody>
        </p:sp>
      </p:grpSp>
      <p:grpSp>
        <p:nvGrpSpPr>
          <p:cNvPr id="26" name="Gruppieren">
            <a:extLst>
              <a:ext uri="{FF2B5EF4-FFF2-40B4-BE49-F238E27FC236}">
                <a16:creationId xmlns:a16="http://schemas.microsoft.com/office/drawing/2014/main" id="{A252E59F-BF1B-4195-9E1D-2570FBFB1AE8}"/>
              </a:ext>
            </a:extLst>
          </p:cNvPr>
          <p:cNvGrpSpPr/>
          <p:nvPr/>
        </p:nvGrpSpPr>
        <p:grpSpPr>
          <a:xfrm>
            <a:off x="7584429" y="7301544"/>
            <a:ext cx="1695451" cy="2325179"/>
            <a:chOff x="822560" y="0"/>
            <a:chExt cx="1695450" cy="2325178"/>
          </a:xfrm>
        </p:grpSpPr>
        <p:pic>
          <p:nvPicPr>
            <p:cNvPr id="27" name="Bild" descr="Bild">
              <a:extLst>
                <a:ext uri="{FF2B5EF4-FFF2-40B4-BE49-F238E27FC236}">
                  <a16:creationId xmlns:a16="http://schemas.microsoft.com/office/drawing/2014/main" id="{52A55EF0-33C2-4184-93F9-08E9F20AF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extLst/>
            </a:blip>
            <a:stretch>
              <a:fillRect/>
            </a:stretch>
          </p:blipFill>
          <p:spPr>
            <a:xfrm>
              <a:off x="822560" y="0"/>
              <a:ext cx="850901" cy="850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" name="cloudio-endpoint-osgi">
              <a:extLst>
                <a:ext uri="{FF2B5EF4-FFF2-40B4-BE49-F238E27FC236}">
                  <a16:creationId xmlns:a16="http://schemas.microsoft.com/office/drawing/2014/main" id="{4D780AF9-EB48-4118-A6EE-D5A1E16C8334}"/>
                </a:ext>
              </a:extLst>
            </p:cNvPr>
            <p:cNvSpPr/>
            <p:nvPr/>
          </p:nvSpPr>
          <p:spPr>
            <a:xfrm>
              <a:off x="1248010" y="105517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r>
                <a:rPr lang="fr-CH" dirty="0" err="1"/>
                <a:t>cloudio</a:t>
              </a:r>
              <a:r>
                <a:rPr lang="fr-CH" dirty="0"/>
                <a:t>-</a:t>
              </a:r>
              <a:r>
                <a:rPr lang="fr-CH" dirty="0" err="1"/>
                <a:t>grafana</a:t>
              </a:r>
              <a:r>
                <a:rPr lang="fr-CH" dirty="0"/>
                <a:t>-plugin</a:t>
              </a:r>
              <a:endParaRPr lang="en-GB" dirty="0"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y cloud.iO?"/>
          <p:cNvSpPr txBox="1">
            <a:spLocks noGrp="1"/>
          </p:cNvSpPr>
          <p:nvPr>
            <p:ph type="subTitle" sz="half" idx="1"/>
          </p:nvPr>
        </p:nvSpPr>
        <p:spPr>
          <a:xfrm>
            <a:off x="355600" y="4908004"/>
            <a:ext cx="12293600" cy="3486696"/>
          </a:xfrm>
          <a:prstGeom prst="rect">
            <a:avLst/>
          </a:prstGeom>
        </p:spPr>
        <p:txBody>
          <a:bodyPr/>
          <a:lstStyle/>
          <a:p>
            <a:pPr defTabSz="543305">
              <a:defRPr sz="4557"/>
            </a:pPr>
            <a:r>
              <a:rPr dirty="0"/>
              <a:t>Why </a:t>
            </a:r>
            <a:r>
              <a:rPr dirty="0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  <a:r>
              <a:rPr dirty="0"/>
              <a:t>?</a:t>
            </a:r>
          </a:p>
          <a:p>
            <a:pPr defTabSz="543305">
              <a:defRPr sz="9300"/>
            </a:pPr>
            <a:endParaRPr dirty="0"/>
          </a:p>
        </p:txBody>
      </p:sp>
      <p:pic>
        <p:nvPicPr>
          <p:cNvPr id="17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7449" y="2486852"/>
            <a:ext cx="2769902" cy="249389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Verbindungslinie"/>
          <p:cNvCxnSpPr>
            <a:stCxn id="184" idx="0"/>
            <a:endCxn id="185" idx="0"/>
          </p:cNvCxnSpPr>
          <p:nvPr/>
        </p:nvCxnSpPr>
        <p:spPr>
          <a:xfrm flipH="1" flipV="1">
            <a:off x="1463287" y="1866928"/>
            <a:ext cx="351315" cy="22903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190" name="Verbindungslinie"/>
          <p:cNvCxnSpPr>
            <a:stCxn id="184" idx="0"/>
            <a:endCxn id="186" idx="0"/>
          </p:cNvCxnSpPr>
          <p:nvPr/>
        </p:nvCxnSpPr>
        <p:spPr>
          <a:xfrm flipH="1" flipV="1">
            <a:off x="1463287" y="2012547"/>
            <a:ext cx="351315" cy="83416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191" name="Verbindungslinie"/>
          <p:cNvCxnSpPr>
            <a:stCxn id="184" idx="0"/>
            <a:endCxn id="187" idx="0"/>
          </p:cNvCxnSpPr>
          <p:nvPr/>
        </p:nvCxnSpPr>
        <p:spPr>
          <a:xfrm flipH="1">
            <a:off x="1463287" y="2095962"/>
            <a:ext cx="351315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192" name="Verbindungslinie"/>
          <p:cNvCxnSpPr>
            <a:stCxn id="184" idx="0"/>
            <a:endCxn id="188" idx="0"/>
          </p:cNvCxnSpPr>
          <p:nvPr/>
        </p:nvCxnSpPr>
        <p:spPr>
          <a:xfrm flipH="1">
            <a:off x="1463287" y="2095962"/>
            <a:ext cx="351315" cy="218743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sp>
        <p:nvSpPr>
          <p:cNvPr id="268" name="Verbindungslinie"/>
          <p:cNvSpPr/>
          <p:nvPr/>
        </p:nvSpPr>
        <p:spPr>
          <a:xfrm>
            <a:off x="1983281" y="2151019"/>
            <a:ext cx="586947" cy="191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199" name="Verbindungslinie"/>
          <p:cNvCxnSpPr>
            <a:stCxn id="194" idx="0"/>
            <a:endCxn id="195" idx="0"/>
          </p:cNvCxnSpPr>
          <p:nvPr/>
        </p:nvCxnSpPr>
        <p:spPr>
          <a:xfrm flipH="1" flipV="1">
            <a:off x="1463287" y="2570548"/>
            <a:ext cx="351315" cy="22903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00" name="Verbindungslinie"/>
          <p:cNvCxnSpPr>
            <a:stCxn id="194" idx="0"/>
            <a:endCxn id="196" idx="0"/>
          </p:cNvCxnSpPr>
          <p:nvPr/>
        </p:nvCxnSpPr>
        <p:spPr>
          <a:xfrm flipH="1" flipV="1">
            <a:off x="1463287" y="2716165"/>
            <a:ext cx="351315" cy="83417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01" name="Verbindungslinie"/>
          <p:cNvCxnSpPr>
            <a:stCxn id="194" idx="0"/>
            <a:endCxn id="197" idx="0"/>
          </p:cNvCxnSpPr>
          <p:nvPr/>
        </p:nvCxnSpPr>
        <p:spPr>
          <a:xfrm flipH="1">
            <a:off x="1463287" y="2799581"/>
            <a:ext cx="351315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02" name="Verbindungslinie"/>
          <p:cNvCxnSpPr>
            <a:stCxn id="194" idx="0"/>
            <a:endCxn id="198" idx="0"/>
          </p:cNvCxnSpPr>
          <p:nvPr/>
        </p:nvCxnSpPr>
        <p:spPr>
          <a:xfrm flipH="1">
            <a:off x="1463287" y="2799581"/>
            <a:ext cx="351315" cy="218743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grpSp>
        <p:nvGrpSpPr>
          <p:cNvPr id="205" name="Gruppieren"/>
          <p:cNvGrpSpPr/>
          <p:nvPr/>
        </p:nvGrpSpPr>
        <p:grpSpPr>
          <a:xfrm>
            <a:off x="2589277" y="2116800"/>
            <a:ext cx="519262" cy="633512"/>
            <a:chOff x="0" y="0"/>
            <a:chExt cx="519261" cy="633511"/>
          </a:xfrm>
        </p:grpSpPr>
        <p:sp>
          <p:nvSpPr>
            <p:cNvPr id="203" name="Oval"/>
            <p:cNvSpPr/>
            <p:nvPr/>
          </p:nvSpPr>
          <p:spPr>
            <a:xfrm>
              <a:off x="71" y="0"/>
              <a:ext cx="519120" cy="213110"/>
            </a:xfrm>
            <a:prstGeom prst="ellipse">
              <a:avLst/>
            </a:prstGeom>
            <a:solidFill>
              <a:srgbClr val="D02267"/>
            </a:solidFill>
            <a:ln w="38100" cap="flat">
              <a:solidFill>
                <a:srgbClr val="D0226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Form"/>
            <p:cNvSpPr/>
            <p:nvPr/>
          </p:nvSpPr>
          <p:spPr>
            <a:xfrm>
              <a:off x="0" y="102725"/>
              <a:ext cx="519262" cy="53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0" y="0"/>
                  </a:moveTo>
                  <a:lnTo>
                    <a:pt x="0" y="17614"/>
                  </a:lnTo>
                  <a:lnTo>
                    <a:pt x="0" y="17802"/>
                  </a:lnTo>
                  <a:lnTo>
                    <a:pt x="54" y="17802"/>
                  </a:lnTo>
                  <a:cubicBezTo>
                    <a:pt x="188" y="18669"/>
                    <a:pt x="1201" y="19518"/>
                    <a:pt x="3166" y="20180"/>
                  </a:cubicBezTo>
                  <a:cubicBezTo>
                    <a:pt x="7383" y="21600"/>
                    <a:pt x="14223" y="21600"/>
                    <a:pt x="18441" y="20180"/>
                  </a:cubicBezTo>
                  <a:cubicBezTo>
                    <a:pt x="20406" y="19518"/>
                    <a:pt x="21412" y="18669"/>
                    <a:pt x="21546" y="17802"/>
                  </a:cubicBezTo>
                  <a:lnTo>
                    <a:pt x="21600" y="17802"/>
                  </a:lnTo>
                  <a:lnTo>
                    <a:pt x="21600" y="17614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>
              <a:solidFill>
                <a:srgbClr val="D0226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9" name="Verbindungslinie"/>
          <p:cNvSpPr/>
          <p:nvPr/>
        </p:nvSpPr>
        <p:spPr>
          <a:xfrm>
            <a:off x="1981855" y="2532177"/>
            <a:ext cx="588373" cy="208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07" name="Realtime Monitoring"/>
          <p:cNvSpPr/>
          <p:nvPr/>
        </p:nvSpPr>
        <p:spPr>
          <a:xfrm>
            <a:off x="3591036" y="1484220"/>
            <a:ext cx="1244750" cy="765417"/>
          </a:xfrm>
          <a:prstGeom prst="roundRect">
            <a:avLst>
              <a:gd name="adj" fmla="val 11845"/>
            </a:avLst>
          </a:prstGeom>
          <a:solidFill>
            <a:srgbClr val="D0226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Realtime</a:t>
            </a:r>
            <a:r>
              <a:rPr dirty="0"/>
              <a:t> Monitoring</a:t>
            </a:r>
          </a:p>
        </p:txBody>
      </p:sp>
      <p:sp>
        <p:nvSpPr>
          <p:cNvPr id="208" name="Data Analysis"/>
          <p:cNvSpPr/>
          <p:nvPr/>
        </p:nvSpPr>
        <p:spPr>
          <a:xfrm>
            <a:off x="3591036" y="2524344"/>
            <a:ext cx="1244750" cy="685801"/>
          </a:xfrm>
          <a:prstGeom prst="roundRect">
            <a:avLst>
              <a:gd name="adj" fmla="val 11845"/>
            </a:avLst>
          </a:prstGeom>
          <a:solidFill>
            <a:srgbClr val="D0226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 Analysis</a:t>
            </a:r>
          </a:p>
        </p:txBody>
      </p:sp>
      <p:sp>
        <p:nvSpPr>
          <p:cNvPr id="270" name="Verbindungslinie"/>
          <p:cNvSpPr/>
          <p:nvPr/>
        </p:nvSpPr>
        <p:spPr>
          <a:xfrm>
            <a:off x="3127439" y="2125377"/>
            <a:ext cx="463598" cy="192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1" name="Verbindungslinie"/>
          <p:cNvSpPr/>
          <p:nvPr/>
        </p:nvSpPr>
        <p:spPr>
          <a:xfrm>
            <a:off x="3127439" y="2522083"/>
            <a:ext cx="463598" cy="147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11" name="My Solution"/>
          <p:cNvSpPr txBox="1"/>
          <p:nvPr/>
        </p:nvSpPr>
        <p:spPr>
          <a:xfrm>
            <a:off x="2059992" y="3238500"/>
            <a:ext cx="134101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D0226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My Solution</a:t>
            </a:r>
          </a:p>
        </p:txBody>
      </p:sp>
      <p:cxnSp>
        <p:nvCxnSpPr>
          <p:cNvPr id="217" name="Verbindungslinie"/>
          <p:cNvCxnSpPr>
            <a:stCxn id="212" idx="0"/>
            <a:endCxn id="213" idx="0"/>
          </p:cNvCxnSpPr>
          <p:nvPr/>
        </p:nvCxnSpPr>
        <p:spPr>
          <a:xfrm flipH="1" flipV="1">
            <a:off x="1437704" y="4398624"/>
            <a:ext cx="351314" cy="22903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18" name="Verbindungslinie"/>
          <p:cNvCxnSpPr>
            <a:stCxn id="212" idx="0"/>
            <a:endCxn id="214" idx="0"/>
          </p:cNvCxnSpPr>
          <p:nvPr/>
        </p:nvCxnSpPr>
        <p:spPr>
          <a:xfrm flipH="1" flipV="1">
            <a:off x="1437704" y="4544241"/>
            <a:ext cx="351314" cy="83417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19" name="Verbindungslinie"/>
          <p:cNvCxnSpPr>
            <a:stCxn id="212" idx="0"/>
            <a:endCxn id="215" idx="0"/>
          </p:cNvCxnSpPr>
          <p:nvPr/>
        </p:nvCxnSpPr>
        <p:spPr>
          <a:xfrm flipH="1">
            <a:off x="1437704" y="4627657"/>
            <a:ext cx="351314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20" name="Verbindungslinie"/>
          <p:cNvCxnSpPr>
            <a:stCxn id="212" idx="0"/>
            <a:endCxn id="216" idx="0"/>
          </p:cNvCxnSpPr>
          <p:nvPr/>
        </p:nvCxnSpPr>
        <p:spPr>
          <a:xfrm flipH="1">
            <a:off x="1437704" y="4627657"/>
            <a:ext cx="351314" cy="218743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sp>
        <p:nvSpPr>
          <p:cNvPr id="272" name="Verbindungslinie"/>
          <p:cNvSpPr/>
          <p:nvPr/>
        </p:nvSpPr>
        <p:spPr>
          <a:xfrm>
            <a:off x="1957698" y="4682714"/>
            <a:ext cx="586946" cy="191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227" name="Verbindungslinie"/>
          <p:cNvCxnSpPr>
            <a:stCxn id="222" idx="0"/>
            <a:endCxn id="223" idx="0"/>
          </p:cNvCxnSpPr>
          <p:nvPr/>
        </p:nvCxnSpPr>
        <p:spPr>
          <a:xfrm flipH="1" flipV="1">
            <a:off x="1437704" y="5102243"/>
            <a:ext cx="351314" cy="22903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28" name="Verbindungslinie"/>
          <p:cNvCxnSpPr>
            <a:stCxn id="222" idx="0"/>
            <a:endCxn id="224" idx="0"/>
          </p:cNvCxnSpPr>
          <p:nvPr/>
        </p:nvCxnSpPr>
        <p:spPr>
          <a:xfrm flipH="1" flipV="1">
            <a:off x="1437704" y="5247861"/>
            <a:ext cx="351314" cy="83416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29" name="Verbindungslinie"/>
          <p:cNvCxnSpPr>
            <a:stCxn id="222" idx="0"/>
            <a:endCxn id="225" idx="0"/>
          </p:cNvCxnSpPr>
          <p:nvPr/>
        </p:nvCxnSpPr>
        <p:spPr>
          <a:xfrm flipH="1">
            <a:off x="1437704" y="5331276"/>
            <a:ext cx="351314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30" name="Verbindungslinie"/>
          <p:cNvCxnSpPr>
            <a:stCxn id="222" idx="0"/>
            <a:endCxn id="226" idx="0"/>
          </p:cNvCxnSpPr>
          <p:nvPr/>
        </p:nvCxnSpPr>
        <p:spPr>
          <a:xfrm flipH="1">
            <a:off x="1437704" y="5331276"/>
            <a:ext cx="351314" cy="218743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grpSp>
        <p:nvGrpSpPr>
          <p:cNvPr id="233" name="Gruppieren"/>
          <p:cNvGrpSpPr/>
          <p:nvPr/>
        </p:nvGrpSpPr>
        <p:grpSpPr>
          <a:xfrm>
            <a:off x="2563693" y="4648495"/>
            <a:ext cx="519263" cy="633512"/>
            <a:chOff x="0" y="0"/>
            <a:chExt cx="519261" cy="633511"/>
          </a:xfrm>
        </p:grpSpPr>
        <p:sp>
          <p:nvSpPr>
            <p:cNvPr id="231" name="Oval"/>
            <p:cNvSpPr/>
            <p:nvPr/>
          </p:nvSpPr>
          <p:spPr>
            <a:xfrm>
              <a:off x="71" y="0"/>
              <a:ext cx="519120" cy="213110"/>
            </a:xfrm>
            <a:prstGeom prst="ellipse">
              <a:avLst/>
            </a:prstGeom>
            <a:solidFill>
              <a:srgbClr val="009A65"/>
            </a:solidFill>
            <a:ln w="38100" cap="flat">
              <a:solidFill>
                <a:srgbClr val="009A6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Form"/>
            <p:cNvSpPr/>
            <p:nvPr/>
          </p:nvSpPr>
          <p:spPr>
            <a:xfrm>
              <a:off x="0" y="102725"/>
              <a:ext cx="519262" cy="53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0" y="0"/>
                  </a:moveTo>
                  <a:lnTo>
                    <a:pt x="0" y="17614"/>
                  </a:lnTo>
                  <a:lnTo>
                    <a:pt x="0" y="17802"/>
                  </a:lnTo>
                  <a:lnTo>
                    <a:pt x="54" y="17802"/>
                  </a:lnTo>
                  <a:cubicBezTo>
                    <a:pt x="188" y="18669"/>
                    <a:pt x="1201" y="19518"/>
                    <a:pt x="3166" y="20180"/>
                  </a:cubicBezTo>
                  <a:cubicBezTo>
                    <a:pt x="7383" y="21600"/>
                    <a:pt x="14223" y="21600"/>
                    <a:pt x="18441" y="20180"/>
                  </a:cubicBezTo>
                  <a:cubicBezTo>
                    <a:pt x="20406" y="19518"/>
                    <a:pt x="21412" y="18669"/>
                    <a:pt x="21546" y="17802"/>
                  </a:cubicBezTo>
                  <a:lnTo>
                    <a:pt x="21600" y="17802"/>
                  </a:lnTo>
                  <a:lnTo>
                    <a:pt x="21600" y="17614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>
              <a:solidFill>
                <a:srgbClr val="009A6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3" name="Verbindungslinie"/>
          <p:cNvSpPr/>
          <p:nvPr/>
        </p:nvSpPr>
        <p:spPr>
          <a:xfrm>
            <a:off x="1956271" y="5063872"/>
            <a:ext cx="588373" cy="208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5" name="Data Analysis"/>
          <p:cNvSpPr/>
          <p:nvPr/>
        </p:nvSpPr>
        <p:spPr>
          <a:xfrm>
            <a:off x="3565453" y="5056039"/>
            <a:ext cx="1244750" cy="685801"/>
          </a:xfrm>
          <a:prstGeom prst="roundRect">
            <a:avLst>
              <a:gd name="adj" fmla="val 11845"/>
            </a:avLst>
          </a:prstGeom>
          <a:solidFill>
            <a:srgbClr val="009A6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/>
              <a:t>Data Analysis</a:t>
            </a:r>
          </a:p>
        </p:txBody>
      </p:sp>
      <p:sp>
        <p:nvSpPr>
          <p:cNvPr id="274" name="Verbindungslinie"/>
          <p:cNvSpPr/>
          <p:nvPr/>
        </p:nvSpPr>
        <p:spPr>
          <a:xfrm>
            <a:off x="3101856" y="5053778"/>
            <a:ext cx="463598" cy="147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37" name="Colleague A Solution"/>
          <p:cNvSpPr txBox="1"/>
          <p:nvPr/>
        </p:nvSpPr>
        <p:spPr>
          <a:xfrm>
            <a:off x="1902869" y="5738473"/>
            <a:ext cx="226449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009A6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Colleague A Solution</a:t>
            </a:r>
          </a:p>
        </p:txBody>
      </p:sp>
      <p:cxnSp>
        <p:nvCxnSpPr>
          <p:cNvPr id="243" name="Verbindungslinie"/>
          <p:cNvCxnSpPr>
            <a:stCxn id="238" idx="0"/>
            <a:endCxn id="239" idx="0"/>
          </p:cNvCxnSpPr>
          <p:nvPr/>
        </p:nvCxnSpPr>
        <p:spPr>
          <a:xfrm flipH="1" flipV="1">
            <a:off x="1383428" y="7119475"/>
            <a:ext cx="351314" cy="22903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44" name="Verbindungslinie"/>
          <p:cNvCxnSpPr>
            <a:stCxn id="238" idx="0"/>
            <a:endCxn id="240" idx="0"/>
          </p:cNvCxnSpPr>
          <p:nvPr/>
        </p:nvCxnSpPr>
        <p:spPr>
          <a:xfrm flipH="1" flipV="1">
            <a:off x="1383428" y="7265092"/>
            <a:ext cx="351314" cy="83417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45" name="Verbindungslinie"/>
          <p:cNvCxnSpPr>
            <a:stCxn id="238" idx="0"/>
            <a:endCxn id="241" idx="0"/>
          </p:cNvCxnSpPr>
          <p:nvPr/>
        </p:nvCxnSpPr>
        <p:spPr>
          <a:xfrm flipH="1">
            <a:off x="1383428" y="7348508"/>
            <a:ext cx="351314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46" name="Verbindungslinie"/>
          <p:cNvCxnSpPr>
            <a:stCxn id="238" idx="0"/>
            <a:endCxn id="242" idx="0"/>
          </p:cNvCxnSpPr>
          <p:nvPr/>
        </p:nvCxnSpPr>
        <p:spPr>
          <a:xfrm flipH="1">
            <a:off x="1383428" y="7348508"/>
            <a:ext cx="351314" cy="21874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sp>
        <p:nvSpPr>
          <p:cNvPr id="275" name="Verbindungslinie"/>
          <p:cNvSpPr/>
          <p:nvPr/>
        </p:nvSpPr>
        <p:spPr>
          <a:xfrm>
            <a:off x="1903422" y="7403565"/>
            <a:ext cx="586946" cy="191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253" name="Verbindungslinie"/>
          <p:cNvCxnSpPr>
            <a:stCxn id="248" idx="0"/>
            <a:endCxn id="249" idx="0"/>
          </p:cNvCxnSpPr>
          <p:nvPr/>
        </p:nvCxnSpPr>
        <p:spPr>
          <a:xfrm flipH="1" flipV="1">
            <a:off x="1383428" y="7823094"/>
            <a:ext cx="351314" cy="22903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54" name="Verbindungslinie"/>
          <p:cNvCxnSpPr>
            <a:stCxn id="248" idx="0"/>
            <a:endCxn id="250" idx="0"/>
          </p:cNvCxnSpPr>
          <p:nvPr/>
        </p:nvCxnSpPr>
        <p:spPr>
          <a:xfrm flipH="1" flipV="1">
            <a:off x="1383428" y="7968712"/>
            <a:ext cx="351314" cy="83416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55" name="Verbindungslinie"/>
          <p:cNvCxnSpPr>
            <a:stCxn id="248" idx="0"/>
            <a:endCxn id="251" idx="0"/>
          </p:cNvCxnSpPr>
          <p:nvPr/>
        </p:nvCxnSpPr>
        <p:spPr>
          <a:xfrm flipH="1">
            <a:off x="1383428" y="8052127"/>
            <a:ext cx="351314" cy="67665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cxnSp>
        <p:nvCxnSpPr>
          <p:cNvPr id="256" name="Verbindungslinie"/>
          <p:cNvCxnSpPr>
            <a:stCxn id="248" idx="0"/>
            <a:endCxn id="252" idx="0"/>
          </p:cNvCxnSpPr>
          <p:nvPr/>
        </p:nvCxnSpPr>
        <p:spPr>
          <a:xfrm flipH="1">
            <a:off x="1383428" y="8052127"/>
            <a:ext cx="351314" cy="218744"/>
          </a:xfrm>
          <a:prstGeom prst="straightConnector1">
            <a:avLst/>
          </a:prstGeom>
          <a:ln w="25400">
            <a:solidFill>
              <a:srgbClr val="414141"/>
            </a:solidFill>
            <a:miter lim="400000"/>
          </a:ln>
        </p:spPr>
      </p:cxnSp>
      <p:grpSp>
        <p:nvGrpSpPr>
          <p:cNvPr id="259" name="Gruppieren"/>
          <p:cNvGrpSpPr/>
          <p:nvPr/>
        </p:nvGrpSpPr>
        <p:grpSpPr>
          <a:xfrm>
            <a:off x="2509417" y="7369347"/>
            <a:ext cx="519263" cy="633512"/>
            <a:chOff x="0" y="0"/>
            <a:chExt cx="519261" cy="633511"/>
          </a:xfrm>
        </p:grpSpPr>
        <p:sp>
          <p:nvSpPr>
            <p:cNvPr id="257" name="Oval"/>
            <p:cNvSpPr/>
            <p:nvPr/>
          </p:nvSpPr>
          <p:spPr>
            <a:xfrm>
              <a:off x="71" y="0"/>
              <a:ext cx="519120" cy="213110"/>
            </a:xfrm>
            <a:prstGeom prst="ellipse">
              <a:avLst/>
            </a:prstGeom>
            <a:solidFill>
              <a:srgbClr val="E8AF2A"/>
            </a:solidFill>
            <a:ln w="38100" cap="flat">
              <a:solidFill>
                <a:srgbClr val="E8AF2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Form"/>
            <p:cNvSpPr/>
            <p:nvPr/>
          </p:nvSpPr>
          <p:spPr>
            <a:xfrm>
              <a:off x="0" y="102725"/>
              <a:ext cx="519262" cy="53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0" y="0"/>
                  </a:moveTo>
                  <a:lnTo>
                    <a:pt x="0" y="17614"/>
                  </a:lnTo>
                  <a:lnTo>
                    <a:pt x="0" y="17802"/>
                  </a:lnTo>
                  <a:lnTo>
                    <a:pt x="54" y="17802"/>
                  </a:lnTo>
                  <a:cubicBezTo>
                    <a:pt x="188" y="18669"/>
                    <a:pt x="1201" y="19518"/>
                    <a:pt x="3166" y="20180"/>
                  </a:cubicBezTo>
                  <a:cubicBezTo>
                    <a:pt x="7383" y="21600"/>
                    <a:pt x="14223" y="21600"/>
                    <a:pt x="18441" y="20180"/>
                  </a:cubicBezTo>
                  <a:cubicBezTo>
                    <a:pt x="20406" y="19518"/>
                    <a:pt x="21412" y="18669"/>
                    <a:pt x="21546" y="17802"/>
                  </a:cubicBezTo>
                  <a:lnTo>
                    <a:pt x="21600" y="17802"/>
                  </a:lnTo>
                  <a:lnTo>
                    <a:pt x="21600" y="17614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>
              <a:solidFill>
                <a:srgbClr val="E8AF2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6" name="Verbindungslinie"/>
          <p:cNvSpPr/>
          <p:nvPr/>
        </p:nvSpPr>
        <p:spPr>
          <a:xfrm>
            <a:off x="1901995" y="7784723"/>
            <a:ext cx="588373" cy="208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1" name="Realtime Monitoring"/>
          <p:cNvSpPr/>
          <p:nvPr/>
        </p:nvSpPr>
        <p:spPr>
          <a:xfrm>
            <a:off x="3511177" y="6736767"/>
            <a:ext cx="1244749" cy="765416"/>
          </a:xfrm>
          <a:prstGeom prst="roundRect">
            <a:avLst>
              <a:gd name="adj" fmla="val 11845"/>
            </a:avLst>
          </a:prstGeom>
          <a:solidFill>
            <a:srgbClr val="E8AF2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 err="1"/>
              <a:t>Realtime</a:t>
            </a:r>
            <a:r>
              <a:rPr dirty="0"/>
              <a:t> Monitoring</a:t>
            </a:r>
          </a:p>
        </p:txBody>
      </p:sp>
      <p:sp>
        <p:nvSpPr>
          <p:cNvPr id="262" name="Data Analysis"/>
          <p:cNvSpPr/>
          <p:nvPr/>
        </p:nvSpPr>
        <p:spPr>
          <a:xfrm>
            <a:off x="3511177" y="7776891"/>
            <a:ext cx="1244749" cy="685801"/>
          </a:xfrm>
          <a:prstGeom prst="roundRect">
            <a:avLst>
              <a:gd name="adj" fmla="val 11845"/>
            </a:avLst>
          </a:prstGeom>
          <a:solidFill>
            <a:srgbClr val="E8AF2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 Analysis</a:t>
            </a:r>
          </a:p>
        </p:txBody>
      </p:sp>
      <p:sp>
        <p:nvSpPr>
          <p:cNvPr id="277" name="Verbindungslinie"/>
          <p:cNvSpPr/>
          <p:nvPr/>
        </p:nvSpPr>
        <p:spPr>
          <a:xfrm>
            <a:off x="3047580" y="7377924"/>
            <a:ext cx="463598" cy="192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" name="Verbindungslinie"/>
          <p:cNvSpPr/>
          <p:nvPr/>
        </p:nvSpPr>
        <p:spPr>
          <a:xfrm>
            <a:off x="3047580" y="7774630"/>
            <a:ext cx="463598" cy="147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414141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5" name="Colleague B Solution"/>
          <p:cNvSpPr txBox="1"/>
          <p:nvPr/>
        </p:nvSpPr>
        <p:spPr>
          <a:xfrm>
            <a:off x="1849089" y="8459324"/>
            <a:ext cx="2263503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E8AF2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Colleague B Solution</a:t>
            </a:r>
          </a:p>
        </p:txBody>
      </p:sp>
      <p:sp>
        <p:nvSpPr>
          <p:cNvPr id="266" name="Our problems:…"/>
          <p:cNvSpPr txBox="1">
            <a:spLocks noGrp="1"/>
          </p:cNvSpPr>
          <p:nvPr>
            <p:ph type="body" idx="1"/>
          </p:nvPr>
        </p:nvSpPr>
        <p:spPr>
          <a:xfrm>
            <a:off x="5688972" y="1374154"/>
            <a:ext cx="6960228" cy="7655546"/>
          </a:xfrm>
          <a:prstGeom prst="rect">
            <a:avLst/>
          </a:prstGeom>
        </p:spPr>
        <p:txBody>
          <a:bodyPr numCol="1" spcCol="38100" anchor="ctr"/>
          <a:lstStyle/>
          <a:p>
            <a:pPr lvl="1">
              <a:spcBef>
                <a:spcPts val="1200"/>
              </a:spcBef>
              <a:buSzPct val="100000"/>
              <a:defRPr sz="3200">
                <a:solidFill>
                  <a:srgbClr val="D02267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Our problems:</a:t>
            </a:r>
          </a:p>
          <a:p>
            <a:pPr marL="1009650" lvl="2" indent="-247650">
              <a:spcBef>
                <a:spcPts val="600"/>
              </a:spcBef>
              <a:buSzPct val="100000"/>
              <a:defRPr sz="2400"/>
            </a:pPr>
            <a:r>
              <a:rPr dirty="0"/>
              <a:t>Each time a new solution for similar problems is developed.</a:t>
            </a:r>
          </a:p>
          <a:p>
            <a:pPr marL="1009650" lvl="2" indent="-247650">
              <a:spcBef>
                <a:spcPts val="600"/>
              </a:spcBef>
              <a:buSzPct val="100000"/>
              <a:defRPr sz="2400"/>
            </a:pPr>
            <a:r>
              <a:rPr dirty="0"/>
              <a:t>There is not that much budget to create a stable/flexible solution.</a:t>
            </a:r>
          </a:p>
          <a:p>
            <a:pPr marL="1009650" lvl="2" indent="-247650">
              <a:spcBef>
                <a:spcPts val="600"/>
              </a:spcBef>
              <a:buSzPct val="100000"/>
              <a:defRPr sz="2400"/>
            </a:pPr>
            <a:r>
              <a:rPr dirty="0"/>
              <a:t>Data analyst has to work each time with different systems.</a:t>
            </a:r>
          </a:p>
          <a:p>
            <a:pPr marL="1009650" lvl="2" indent="-247650">
              <a:spcBef>
                <a:spcPts val="600"/>
              </a:spcBef>
              <a:buSzPct val="100000"/>
              <a:defRPr sz="2400"/>
            </a:pPr>
            <a:r>
              <a:rPr dirty="0"/>
              <a:t>Data of different projects are not simple to compare and may have to be converted first.</a:t>
            </a:r>
          </a:p>
          <a:p>
            <a:pPr marL="1009650" lvl="2" indent="-247650">
              <a:spcBef>
                <a:spcPts val="600"/>
              </a:spcBef>
              <a:buSzPct val="100000"/>
              <a:defRPr sz="2400"/>
            </a:pPr>
            <a:r>
              <a:rPr dirty="0"/>
              <a:t>Scientists can not easily share their data with others.</a:t>
            </a:r>
          </a:p>
          <a:p>
            <a:pPr marL="1009650" lvl="2" indent="-247650">
              <a:spcBef>
                <a:spcPts val="600"/>
              </a:spcBef>
              <a:buSzPct val="100000"/>
              <a:defRPr sz="2400"/>
            </a:pPr>
            <a:r>
              <a:rPr dirty="0"/>
              <a:t>Control often is not possible, as the data passes by a database.</a:t>
            </a:r>
          </a:p>
          <a:p>
            <a:pPr marL="1009650" lvl="2" indent="-247650">
              <a:spcBef>
                <a:spcPts val="600"/>
              </a:spcBef>
              <a:buSzPct val="100000"/>
              <a:defRPr sz="2400"/>
            </a:pPr>
            <a:r>
              <a:rPr dirty="0"/>
              <a:t>Monitoring is mostly very inefficient (Database Polling for example)</a:t>
            </a:r>
          </a:p>
        </p:txBody>
      </p:sp>
      <p:sp>
        <p:nvSpPr>
          <p:cNvPr id="267" name="Motivation for cloud.iO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000" cap="none"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dirty="0"/>
              <a:t>Motivation for </a:t>
            </a:r>
            <a:r>
              <a:rPr dirty="0"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</a:t>
            </a:r>
          </a:p>
        </p:txBody>
      </p:sp>
      <p:sp>
        <p:nvSpPr>
          <p:cNvPr id="194" name="Kreis"/>
          <p:cNvSpPr/>
          <p:nvPr/>
        </p:nvSpPr>
        <p:spPr>
          <a:xfrm>
            <a:off x="1662628" y="2647609"/>
            <a:ext cx="303946" cy="30394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D5498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Kreis"/>
          <p:cNvSpPr/>
          <p:nvPr/>
        </p:nvSpPr>
        <p:spPr>
          <a:xfrm>
            <a:off x="1637045" y="4475685"/>
            <a:ext cx="303946" cy="30394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009A6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Kreis"/>
          <p:cNvSpPr/>
          <p:nvPr/>
        </p:nvSpPr>
        <p:spPr>
          <a:xfrm>
            <a:off x="1637045" y="5179304"/>
            <a:ext cx="303946" cy="30394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009A6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Kreis"/>
          <p:cNvSpPr/>
          <p:nvPr/>
        </p:nvSpPr>
        <p:spPr>
          <a:xfrm>
            <a:off x="1582769" y="7196536"/>
            <a:ext cx="303945" cy="30394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E8AF2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Kreis"/>
          <p:cNvSpPr/>
          <p:nvPr/>
        </p:nvSpPr>
        <p:spPr>
          <a:xfrm>
            <a:off x="1582769" y="7900155"/>
            <a:ext cx="303945" cy="30394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E8AF2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Kreis"/>
          <p:cNvSpPr/>
          <p:nvPr/>
        </p:nvSpPr>
        <p:spPr>
          <a:xfrm>
            <a:off x="1662628" y="1943990"/>
            <a:ext cx="303946" cy="30394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0800">
            <a:solidFill>
              <a:srgbClr val="D5498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Kreis"/>
          <p:cNvSpPr/>
          <p:nvPr/>
        </p:nvSpPr>
        <p:spPr>
          <a:xfrm>
            <a:off x="1406866" y="1810508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Kreis"/>
          <p:cNvSpPr/>
          <p:nvPr/>
        </p:nvSpPr>
        <p:spPr>
          <a:xfrm>
            <a:off x="1406866" y="1956126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Kreis"/>
          <p:cNvSpPr/>
          <p:nvPr/>
        </p:nvSpPr>
        <p:spPr>
          <a:xfrm>
            <a:off x="1406866" y="2107205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Kreis"/>
          <p:cNvSpPr/>
          <p:nvPr/>
        </p:nvSpPr>
        <p:spPr>
          <a:xfrm>
            <a:off x="1406866" y="2258284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Kreis"/>
          <p:cNvSpPr/>
          <p:nvPr/>
        </p:nvSpPr>
        <p:spPr>
          <a:xfrm>
            <a:off x="1406866" y="2514127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Kreis"/>
          <p:cNvSpPr/>
          <p:nvPr/>
        </p:nvSpPr>
        <p:spPr>
          <a:xfrm>
            <a:off x="1406866" y="2659745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Kreis"/>
          <p:cNvSpPr/>
          <p:nvPr/>
        </p:nvSpPr>
        <p:spPr>
          <a:xfrm>
            <a:off x="1406866" y="2810824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Kreis"/>
          <p:cNvSpPr/>
          <p:nvPr/>
        </p:nvSpPr>
        <p:spPr>
          <a:xfrm>
            <a:off x="1406866" y="2961903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Kreis"/>
          <p:cNvSpPr/>
          <p:nvPr/>
        </p:nvSpPr>
        <p:spPr>
          <a:xfrm>
            <a:off x="1381283" y="4342203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Kreis"/>
          <p:cNvSpPr/>
          <p:nvPr/>
        </p:nvSpPr>
        <p:spPr>
          <a:xfrm>
            <a:off x="1381283" y="4487821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Kreis"/>
          <p:cNvSpPr/>
          <p:nvPr/>
        </p:nvSpPr>
        <p:spPr>
          <a:xfrm>
            <a:off x="1381283" y="4638900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Kreis"/>
          <p:cNvSpPr/>
          <p:nvPr/>
        </p:nvSpPr>
        <p:spPr>
          <a:xfrm>
            <a:off x="1381283" y="4789979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Kreis"/>
          <p:cNvSpPr/>
          <p:nvPr/>
        </p:nvSpPr>
        <p:spPr>
          <a:xfrm>
            <a:off x="1381283" y="5045822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Kreis"/>
          <p:cNvSpPr/>
          <p:nvPr/>
        </p:nvSpPr>
        <p:spPr>
          <a:xfrm>
            <a:off x="1381283" y="5191440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Kreis"/>
          <p:cNvSpPr/>
          <p:nvPr/>
        </p:nvSpPr>
        <p:spPr>
          <a:xfrm>
            <a:off x="1381283" y="5342519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Kreis"/>
          <p:cNvSpPr/>
          <p:nvPr/>
        </p:nvSpPr>
        <p:spPr>
          <a:xfrm>
            <a:off x="1381283" y="5493598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Kreis"/>
          <p:cNvSpPr/>
          <p:nvPr/>
        </p:nvSpPr>
        <p:spPr>
          <a:xfrm>
            <a:off x="1327007" y="7063054"/>
            <a:ext cx="112842" cy="11284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Kreis"/>
          <p:cNvSpPr/>
          <p:nvPr/>
        </p:nvSpPr>
        <p:spPr>
          <a:xfrm>
            <a:off x="1327007" y="7208672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Kreis"/>
          <p:cNvSpPr/>
          <p:nvPr/>
        </p:nvSpPr>
        <p:spPr>
          <a:xfrm>
            <a:off x="1327007" y="7359751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Kreis"/>
          <p:cNvSpPr/>
          <p:nvPr/>
        </p:nvSpPr>
        <p:spPr>
          <a:xfrm>
            <a:off x="1327007" y="7510830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Kreis"/>
          <p:cNvSpPr/>
          <p:nvPr/>
        </p:nvSpPr>
        <p:spPr>
          <a:xfrm>
            <a:off x="1327007" y="7766673"/>
            <a:ext cx="112842" cy="11284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Kreis"/>
          <p:cNvSpPr/>
          <p:nvPr/>
        </p:nvSpPr>
        <p:spPr>
          <a:xfrm>
            <a:off x="1327007" y="7912291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Kreis"/>
          <p:cNvSpPr/>
          <p:nvPr/>
        </p:nvSpPr>
        <p:spPr>
          <a:xfrm>
            <a:off x="1327007" y="8063370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2" name="Kreis"/>
          <p:cNvSpPr/>
          <p:nvPr/>
        </p:nvSpPr>
        <p:spPr>
          <a:xfrm>
            <a:off x="1327007" y="8214449"/>
            <a:ext cx="112842" cy="11284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rgbClr val="8787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CADA"/>
          <p:cNvSpPr/>
          <p:nvPr/>
        </p:nvSpPr>
        <p:spPr>
          <a:xfrm>
            <a:off x="5745032" y="1185732"/>
            <a:ext cx="1514736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Arista 2.0 Alternate Light"/>
                <a:ea typeface="Arista 2.0 Alternate Light"/>
                <a:cs typeface="Arista 2.0 Alternate Light"/>
                <a:sym typeface="Arista 2.0 Alternate Light"/>
              </a:defRPr>
            </a:lvl1pPr>
          </a:lstStyle>
          <a:p>
            <a:r>
              <a:rPr sz="2400" dirty="0">
                <a:latin typeface="Arista 2.0 Light" panose="02000506000000020004" pitchFamily="2" charset="0"/>
              </a:rPr>
              <a:t>SCADA</a:t>
            </a:r>
          </a:p>
        </p:txBody>
      </p:sp>
      <p:sp>
        <p:nvSpPr>
          <p:cNvPr id="283" name="Internet…"/>
          <p:cNvSpPr/>
          <p:nvPr/>
        </p:nvSpPr>
        <p:spPr>
          <a:xfrm>
            <a:off x="2811332" y="41194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Internet</a:t>
            </a:r>
          </a:p>
          <a:p>
            <a: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of </a:t>
            </a:r>
          </a:p>
          <a:p>
            <a: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Things</a:t>
            </a:r>
          </a:p>
        </p:txBody>
      </p:sp>
      <p:sp>
        <p:nvSpPr>
          <p:cNvPr id="284" name="Scientific…"/>
          <p:cNvSpPr/>
          <p:nvPr/>
        </p:nvSpPr>
        <p:spPr>
          <a:xfrm>
            <a:off x="3649533" y="61260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700" dirty="0"/>
              <a:t>Scientific</a:t>
            </a:r>
          </a:p>
          <a:p>
            <a:pPr>
              <a:defRPr sz="20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700" dirty="0"/>
              <a:t>Data Acquisition</a:t>
            </a:r>
          </a:p>
        </p:txBody>
      </p:sp>
      <p:sp>
        <p:nvSpPr>
          <p:cNvPr id="285" name="Building…"/>
          <p:cNvSpPr/>
          <p:nvPr/>
        </p:nvSpPr>
        <p:spPr>
          <a:xfrm>
            <a:off x="5745032" y="7053132"/>
            <a:ext cx="1514736" cy="1514735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Building</a:t>
            </a:r>
          </a:p>
          <a:p>
            <a: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Control</a:t>
            </a:r>
          </a:p>
        </p:txBody>
      </p:sp>
      <p:sp>
        <p:nvSpPr>
          <p:cNvPr id="286" name="Social…"/>
          <p:cNvSpPr/>
          <p:nvPr/>
        </p:nvSpPr>
        <p:spPr>
          <a:xfrm>
            <a:off x="8678733" y="41194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600" dirty="0">
                <a:latin typeface="Arista 2.0 Light"/>
              </a:rPr>
              <a:t>Social</a:t>
            </a:r>
          </a:p>
          <a:p>
            <a:pPr>
              <a:defRPr sz="20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600" dirty="0">
                <a:latin typeface="Arista 2.0 Light"/>
              </a:rPr>
              <a:t>Data</a:t>
            </a:r>
          </a:p>
          <a:p>
            <a:pPr>
              <a:defRPr sz="20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600" dirty="0">
                <a:latin typeface="Arista 2.0 Light"/>
              </a:rPr>
              <a:t>Exploration</a:t>
            </a:r>
          </a:p>
        </p:txBody>
      </p:sp>
      <p:sp>
        <p:nvSpPr>
          <p:cNvPr id="287" name="Data…"/>
          <p:cNvSpPr/>
          <p:nvPr/>
        </p:nvSpPr>
        <p:spPr>
          <a:xfrm>
            <a:off x="7840532" y="61514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Data</a:t>
            </a:r>
          </a:p>
          <a:p>
            <a:pPr>
              <a:defRPr sz="22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t>Analysis</a:t>
            </a:r>
          </a:p>
        </p:txBody>
      </p:sp>
      <p:sp>
        <p:nvSpPr>
          <p:cNvPr id="288" name="Health…"/>
          <p:cNvSpPr/>
          <p:nvPr/>
        </p:nvSpPr>
        <p:spPr>
          <a:xfrm>
            <a:off x="7840532" y="21128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600" dirty="0"/>
              <a:t>Health</a:t>
            </a:r>
          </a:p>
          <a:p>
            <a:pPr>
              <a:defRPr sz="22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sz="1600" dirty="0"/>
              <a:t>Supervision</a:t>
            </a:r>
          </a:p>
        </p:txBody>
      </p:sp>
      <p:sp>
        <p:nvSpPr>
          <p:cNvPr id="289" name="Automation"/>
          <p:cNvSpPr/>
          <p:nvPr/>
        </p:nvSpPr>
        <p:spPr>
          <a:xfrm>
            <a:off x="3649533" y="2112832"/>
            <a:ext cx="1514735" cy="1514736"/>
          </a:xfrm>
          <a:prstGeom prst="ellipse">
            <a:avLst/>
          </a:prstGeom>
          <a:solidFill>
            <a:srgbClr val="1C81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100">
                <a:solidFill>
                  <a:srgbClr val="FFFFFF"/>
                </a:solidFill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rPr sz="1500" dirty="0"/>
              <a:t>Automation</a:t>
            </a:r>
          </a:p>
        </p:txBody>
      </p:sp>
      <p:sp>
        <p:nvSpPr>
          <p:cNvPr id="299" name="Verbindungslinie"/>
          <p:cNvSpPr/>
          <p:nvPr/>
        </p:nvSpPr>
        <p:spPr>
          <a:xfrm>
            <a:off x="4953920" y="3394012"/>
            <a:ext cx="1548480" cy="1482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0" name="Verbindungslinie"/>
          <p:cNvSpPr/>
          <p:nvPr/>
        </p:nvSpPr>
        <p:spPr>
          <a:xfrm>
            <a:off x="4326066" y="4876799"/>
            <a:ext cx="2176334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85" extrusionOk="0">
                <a:moveTo>
                  <a:pt x="0" y="19029"/>
                </a:moveTo>
                <a:cubicBezTo>
                  <a:pt x="7200" y="21600"/>
                  <a:pt x="14400" y="15257"/>
                  <a:pt x="21600" y="0"/>
                </a:cubicBez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1" name="Verbindungslinie"/>
          <p:cNvSpPr/>
          <p:nvPr/>
        </p:nvSpPr>
        <p:spPr>
          <a:xfrm>
            <a:off x="4953920" y="4876800"/>
            <a:ext cx="1548480" cy="1482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2" name="Verbindungslinie"/>
          <p:cNvSpPr/>
          <p:nvPr/>
        </p:nvSpPr>
        <p:spPr>
          <a:xfrm>
            <a:off x="6502399" y="4876800"/>
            <a:ext cx="2" cy="2176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91" h="21600" extrusionOk="0">
                <a:moveTo>
                  <a:pt x="17755" y="21600"/>
                </a:moveTo>
                <a:cubicBezTo>
                  <a:pt x="21600" y="14400"/>
                  <a:pt x="15682" y="7200"/>
                  <a:pt x="0" y="0"/>
                </a:cubicBez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3" name="Verbindungslinie"/>
          <p:cNvSpPr/>
          <p:nvPr/>
        </p:nvSpPr>
        <p:spPr>
          <a:xfrm>
            <a:off x="6502400" y="4876800"/>
            <a:ext cx="1551785" cy="1504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4" name="Verbindungslinie"/>
          <p:cNvSpPr/>
          <p:nvPr/>
        </p:nvSpPr>
        <p:spPr>
          <a:xfrm>
            <a:off x="6502400" y="4876800"/>
            <a:ext cx="217633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5" name="Verbindungslinie"/>
          <p:cNvSpPr/>
          <p:nvPr/>
        </p:nvSpPr>
        <p:spPr>
          <a:xfrm>
            <a:off x="6502399" y="3394012"/>
            <a:ext cx="1548481" cy="1482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06" name="Verbindungslinie"/>
          <p:cNvSpPr/>
          <p:nvPr/>
        </p:nvSpPr>
        <p:spPr>
          <a:xfrm>
            <a:off x="6502399" y="2700467"/>
            <a:ext cx="2" cy="2176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91" h="21600" extrusionOk="0">
                <a:moveTo>
                  <a:pt x="0" y="21600"/>
                </a:moveTo>
                <a:cubicBezTo>
                  <a:pt x="15682" y="14400"/>
                  <a:pt x="21600" y="7200"/>
                  <a:pt x="17755" y="0"/>
                </a:cubicBezTo>
              </a:path>
            </a:pathLst>
          </a:custGeom>
          <a:ln w="101600">
            <a:solidFill>
              <a:srgbClr val="BFBFBF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29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3217" y="3663007"/>
            <a:ext cx="2978366" cy="268158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loud.iO Concepts"/>
          <p:cNvSpPr txBox="1">
            <a:spLocks noGrp="1"/>
          </p:cNvSpPr>
          <p:nvPr>
            <p:ph type="subTitle" sz="half" idx="1"/>
          </p:nvPr>
        </p:nvSpPr>
        <p:spPr>
          <a:xfrm>
            <a:off x="355600" y="4908004"/>
            <a:ext cx="12293600" cy="3486696"/>
          </a:xfrm>
          <a:prstGeom prst="rect">
            <a:avLst/>
          </a:prstGeom>
        </p:spPr>
        <p:txBody>
          <a:bodyPr/>
          <a:lstStyle/>
          <a:p>
            <a:pPr>
              <a:defRPr sz="4900"/>
            </a:pPr>
            <a:r>
              <a:rPr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 </a:t>
            </a:r>
            <a:r>
              <a:t>Concepts</a:t>
            </a:r>
          </a:p>
          <a:p>
            <a:pPr>
              <a:defRPr sz="8000"/>
            </a:pPr>
            <a:endParaRPr/>
          </a:p>
        </p:txBody>
      </p:sp>
      <p:pic>
        <p:nvPicPr>
          <p:cNvPr id="31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7449" y="2486852"/>
            <a:ext cx="2769902" cy="249389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Endpoint…"/>
          <p:cNvSpPr txBox="1">
            <a:spLocks noGrp="1"/>
          </p:cNvSpPr>
          <p:nvPr>
            <p:ph type="body" idx="1"/>
          </p:nvPr>
        </p:nvSpPr>
        <p:spPr>
          <a:xfrm>
            <a:off x="3657319" y="1374154"/>
            <a:ext cx="9004581" cy="7655546"/>
          </a:xfrm>
          <a:prstGeom prst="rect">
            <a:avLst/>
          </a:prstGeom>
        </p:spPr>
        <p:txBody>
          <a:bodyPr numCol="1" spcCol="38100" anchor="ctr">
            <a:normAutofit/>
          </a:bodyPr>
          <a:lstStyle/>
          <a:p>
            <a:pPr marL="685799" lvl="1" indent="-304799">
              <a:spcBef>
                <a:spcPts val="1200"/>
              </a:spcBef>
              <a:buSzPct val="100000"/>
              <a:defRPr sz="2800">
                <a:solidFill>
                  <a:srgbClr val="D02267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dirty="0"/>
              <a:t>Endpoint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dirty="0"/>
              <a:t>Publishes it’s complete data model.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dirty="0"/>
              <a:t>Sends messages when some data of the model changes.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dirty="0"/>
              <a:t>Some data can be modified from the outside (control, parameters).</a:t>
            </a:r>
            <a:br>
              <a:rPr dirty="0"/>
            </a:br>
            <a:endParaRPr dirty="0"/>
          </a:p>
          <a:p>
            <a:pPr marL="628650" lvl="1" indent="-247650">
              <a:spcBef>
                <a:spcPts val="600"/>
              </a:spcBef>
              <a:buSzPct val="100000"/>
              <a:defRPr sz="2800">
                <a:solidFill>
                  <a:srgbClr val="009A65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 lang="fr-CH" dirty="0"/>
              <a:t>User/</a:t>
            </a:r>
            <a:r>
              <a:rPr dirty="0"/>
              <a:t>Application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lang="en-US" dirty="0"/>
              <a:t>Has access right on one or more „Endpoints“.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lang="en-US" dirty="0"/>
              <a:t>Can give access to Endpoint to other users/applications.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dirty="0"/>
              <a:t>Has access to a subset of all „Endpoints“ data models.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dirty="0"/>
              <a:t>Can search for actual data using schemes (interfaces, data-classes).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dirty="0"/>
              <a:t>Can get actual and historical data for „Endpoints“.</a:t>
            </a:r>
          </a:p>
          <a:p>
            <a:pPr marL="1009650" lvl="2" indent="-247650">
              <a:spcBef>
                <a:spcPts val="600"/>
              </a:spcBef>
              <a:buSzPct val="100000"/>
              <a:defRPr sz="2200"/>
            </a:pPr>
            <a:r>
              <a:rPr dirty="0"/>
              <a:t>Can control set points and parameters of „Endpoints“.</a:t>
            </a:r>
            <a:endParaRPr lang="fr-CH" dirty="0"/>
          </a:p>
        </p:txBody>
      </p:sp>
      <p:sp>
        <p:nvSpPr>
          <p:cNvPr id="337" name="Actor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t>Actors</a:t>
            </a:r>
          </a:p>
        </p:txBody>
      </p:sp>
      <p:sp>
        <p:nvSpPr>
          <p:cNvPr id="339" name="Endpoint"/>
          <p:cNvSpPr/>
          <p:nvPr/>
        </p:nvSpPr>
        <p:spPr>
          <a:xfrm>
            <a:off x="1317021" y="2871582"/>
            <a:ext cx="1448082" cy="1448083"/>
          </a:xfrm>
          <a:prstGeom prst="ellipse">
            <a:avLst/>
          </a:prstGeom>
          <a:solidFill>
            <a:srgbClr val="D0226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Endpoint</a:t>
            </a:r>
          </a:p>
        </p:txBody>
      </p:sp>
      <p:sp>
        <p:nvSpPr>
          <p:cNvPr id="340" name="Application"/>
          <p:cNvSpPr/>
          <p:nvPr/>
        </p:nvSpPr>
        <p:spPr>
          <a:xfrm>
            <a:off x="2041062" y="5817093"/>
            <a:ext cx="2021892" cy="1321596"/>
          </a:xfrm>
          <a:prstGeom prst="roundRect">
            <a:avLst>
              <a:gd name="adj" fmla="val 10046"/>
            </a:avLst>
          </a:prstGeom>
          <a:solidFill>
            <a:srgbClr val="009A6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/>
              <a:t>Application</a:t>
            </a:r>
          </a:p>
        </p:txBody>
      </p:sp>
      <p:grpSp>
        <p:nvGrpSpPr>
          <p:cNvPr id="343" name="Gruppieren"/>
          <p:cNvGrpSpPr/>
          <p:nvPr/>
        </p:nvGrpSpPr>
        <p:grpSpPr>
          <a:xfrm>
            <a:off x="363536" y="5665090"/>
            <a:ext cx="1625601" cy="1625601"/>
            <a:chOff x="0" y="0"/>
            <a:chExt cx="1625600" cy="1625600"/>
          </a:xfrm>
        </p:grpSpPr>
        <p:pic>
          <p:nvPicPr>
            <p:cNvPr id="341" name="Bild" descr="Bild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625600" cy="162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" name="User"/>
            <p:cNvSpPr txBox="1"/>
            <p:nvPr/>
          </p:nvSpPr>
          <p:spPr>
            <a:xfrm>
              <a:off x="435446" y="1078238"/>
              <a:ext cx="75470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r>
                <a:rPr dirty="0"/>
                <a:t>User</a:t>
              </a:r>
            </a:p>
          </p:txBody>
        </p:sp>
      </p:grp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loud.iO Architecture"/>
          <p:cNvSpPr txBox="1">
            <a:spLocks noGrp="1"/>
          </p:cNvSpPr>
          <p:nvPr>
            <p:ph type="subTitle" sz="half" idx="1"/>
          </p:nvPr>
        </p:nvSpPr>
        <p:spPr>
          <a:xfrm>
            <a:off x="355600" y="4908004"/>
            <a:ext cx="12293600" cy="3486696"/>
          </a:xfrm>
          <a:prstGeom prst="rect">
            <a:avLst/>
          </a:prstGeom>
        </p:spPr>
        <p:txBody>
          <a:bodyPr/>
          <a:lstStyle/>
          <a:p>
            <a:pPr>
              <a:defRPr sz="4900"/>
            </a:pPr>
            <a:r>
              <a:rPr>
                <a:latin typeface="Arista 2.0 Alternate"/>
                <a:ea typeface="Arista 2.0 Alternate"/>
                <a:cs typeface="Arista 2.0 Alternate"/>
                <a:sym typeface="Arista 2.0 Alternate"/>
              </a:rPr>
              <a:t>cloud.iO </a:t>
            </a:r>
            <a:r>
              <a:t>Architecture</a:t>
            </a:r>
          </a:p>
          <a:p>
            <a:pPr>
              <a:defRPr sz="8000"/>
            </a:pPr>
            <a:endParaRPr/>
          </a:p>
        </p:txBody>
      </p:sp>
      <p:pic>
        <p:nvPicPr>
          <p:cNvPr id="634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7449" y="2486852"/>
            <a:ext cx="2769902" cy="249389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Kreis"/>
          <p:cNvSpPr/>
          <p:nvPr/>
        </p:nvSpPr>
        <p:spPr>
          <a:xfrm>
            <a:off x="8484885" y="2617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39" name="Kreis"/>
          <p:cNvSpPr/>
          <p:nvPr/>
        </p:nvSpPr>
        <p:spPr>
          <a:xfrm>
            <a:off x="8484885" y="2744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40" name="Overview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lvl1pPr>
          </a:lstStyle>
          <a:p>
            <a:r>
              <a:t>Overview</a:t>
            </a:r>
          </a:p>
        </p:txBody>
      </p:sp>
      <p:sp>
        <p:nvSpPr>
          <p:cNvPr id="642" name="Form"/>
          <p:cNvSpPr/>
          <p:nvPr/>
        </p:nvSpPr>
        <p:spPr>
          <a:xfrm>
            <a:off x="11199493" y="2774301"/>
            <a:ext cx="1082769" cy="110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45" extrusionOk="0">
                <a:moveTo>
                  <a:pt x="0" y="0"/>
                </a:moveTo>
                <a:lnTo>
                  <a:pt x="0" y="17614"/>
                </a:lnTo>
                <a:lnTo>
                  <a:pt x="0" y="17802"/>
                </a:lnTo>
                <a:lnTo>
                  <a:pt x="54" y="17802"/>
                </a:lnTo>
                <a:cubicBezTo>
                  <a:pt x="188" y="18669"/>
                  <a:pt x="1201" y="19518"/>
                  <a:pt x="3166" y="20180"/>
                </a:cubicBezTo>
                <a:cubicBezTo>
                  <a:pt x="7383" y="21600"/>
                  <a:pt x="14223" y="21600"/>
                  <a:pt x="18441" y="20180"/>
                </a:cubicBezTo>
                <a:cubicBezTo>
                  <a:pt x="20406" y="19518"/>
                  <a:pt x="21412" y="18669"/>
                  <a:pt x="21546" y="17802"/>
                </a:cubicBezTo>
                <a:lnTo>
                  <a:pt x="21600" y="17802"/>
                </a:lnTo>
                <a:lnTo>
                  <a:pt x="21600" y="1761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72A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3" name="Oval"/>
          <p:cNvSpPr/>
          <p:nvPr/>
        </p:nvSpPr>
        <p:spPr>
          <a:xfrm>
            <a:off x="11199642" y="2559734"/>
            <a:ext cx="1082769" cy="444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4" name="Form"/>
          <p:cNvSpPr/>
          <p:nvPr/>
        </p:nvSpPr>
        <p:spPr>
          <a:xfrm>
            <a:off x="10691493" y="2901301"/>
            <a:ext cx="1082769" cy="1106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45" extrusionOk="0">
                <a:moveTo>
                  <a:pt x="0" y="0"/>
                </a:moveTo>
                <a:lnTo>
                  <a:pt x="0" y="17614"/>
                </a:lnTo>
                <a:lnTo>
                  <a:pt x="0" y="17802"/>
                </a:lnTo>
                <a:lnTo>
                  <a:pt x="54" y="17802"/>
                </a:lnTo>
                <a:cubicBezTo>
                  <a:pt x="188" y="18669"/>
                  <a:pt x="1201" y="19518"/>
                  <a:pt x="3166" y="20180"/>
                </a:cubicBezTo>
                <a:cubicBezTo>
                  <a:pt x="7383" y="21600"/>
                  <a:pt x="14223" y="21600"/>
                  <a:pt x="18441" y="20180"/>
                </a:cubicBezTo>
                <a:cubicBezTo>
                  <a:pt x="20406" y="19518"/>
                  <a:pt x="21412" y="18669"/>
                  <a:pt x="21546" y="17802"/>
                </a:cubicBezTo>
                <a:lnTo>
                  <a:pt x="21600" y="17802"/>
                </a:lnTo>
                <a:lnTo>
                  <a:pt x="21600" y="1761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72A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5" name="Oval"/>
          <p:cNvSpPr/>
          <p:nvPr/>
        </p:nvSpPr>
        <p:spPr>
          <a:xfrm>
            <a:off x="10691642" y="2686734"/>
            <a:ext cx="1082769" cy="444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6" name="Kreis"/>
          <p:cNvSpPr/>
          <p:nvPr/>
        </p:nvSpPr>
        <p:spPr>
          <a:xfrm>
            <a:off x="8484885" y="2871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47" name="Kreis"/>
          <p:cNvSpPr/>
          <p:nvPr/>
        </p:nvSpPr>
        <p:spPr>
          <a:xfrm>
            <a:off x="8484885" y="2998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48" name="Kreis"/>
          <p:cNvSpPr/>
          <p:nvPr/>
        </p:nvSpPr>
        <p:spPr>
          <a:xfrm>
            <a:off x="827533" y="62757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9" name="Kreis"/>
          <p:cNvSpPr/>
          <p:nvPr/>
        </p:nvSpPr>
        <p:spPr>
          <a:xfrm>
            <a:off x="827533" y="5034061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Kreis"/>
          <p:cNvSpPr/>
          <p:nvPr/>
        </p:nvSpPr>
        <p:spPr>
          <a:xfrm>
            <a:off x="2300733" y="67710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Kreis"/>
          <p:cNvSpPr/>
          <p:nvPr/>
        </p:nvSpPr>
        <p:spPr>
          <a:xfrm>
            <a:off x="1894333" y="58820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Kreis"/>
          <p:cNvSpPr/>
          <p:nvPr/>
        </p:nvSpPr>
        <p:spPr>
          <a:xfrm>
            <a:off x="2846833" y="7774334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Kreis"/>
          <p:cNvSpPr/>
          <p:nvPr/>
        </p:nvSpPr>
        <p:spPr>
          <a:xfrm>
            <a:off x="941833" y="4094261"/>
            <a:ext cx="626469" cy="626468"/>
          </a:xfrm>
          <a:prstGeom prst="ellipse">
            <a:avLst/>
          </a:prstGeom>
          <a:ln w="25400">
            <a:solidFill>
              <a:srgbClr val="D0226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655" name="Verbindungslinie"/>
          <p:cNvCxnSpPr>
            <a:cxnSpLocks/>
            <a:stCxn id="649" idx="7"/>
            <a:endCxn id="654" idx="2"/>
          </p:cNvCxnSpPr>
          <p:nvPr/>
        </p:nvCxnSpPr>
        <p:spPr>
          <a:xfrm flipV="1">
            <a:off x="1362258" y="3491512"/>
            <a:ext cx="3076350" cy="1634293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6" name="Verbindungslinie"/>
          <p:cNvCxnSpPr>
            <a:cxnSpLocks/>
            <a:stCxn id="648" idx="7"/>
          </p:cNvCxnSpPr>
          <p:nvPr/>
        </p:nvCxnSpPr>
        <p:spPr>
          <a:xfrm flipV="1">
            <a:off x="1362258" y="3766528"/>
            <a:ext cx="3076350" cy="2600950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7" name="Verbindungslinie"/>
          <p:cNvCxnSpPr>
            <a:cxnSpLocks/>
            <a:stCxn id="650" idx="7"/>
            <a:endCxn id="654" idx="3"/>
          </p:cNvCxnSpPr>
          <p:nvPr/>
        </p:nvCxnSpPr>
        <p:spPr>
          <a:xfrm flipV="1">
            <a:off x="2835458" y="4333982"/>
            <a:ext cx="1952112" cy="2528796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8" name="Verbindungslinie"/>
          <p:cNvCxnSpPr>
            <a:cxnSpLocks/>
            <a:stCxn id="651" idx="7"/>
          </p:cNvCxnSpPr>
          <p:nvPr/>
        </p:nvCxnSpPr>
        <p:spPr>
          <a:xfrm flipV="1">
            <a:off x="2429058" y="4008102"/>
            <a:ext cx="2112462" cy="1965676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59" name="Verbindungslinie"/>
          <p:cNvCxnSpPr>
            <a:cxnSpLocks/>
            <a:stCxn id="652" idx="7"/>
          </p:cNvCxnSpPr>
          <p:nvPr/>
        </p:nvCxnSpPr>
        <p:spPr>
          <a:xfrm flipV="1">
            <a:off x="3381558" y="4521200"/>
            <a:ext cx="1682139" cy="3344878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cxnSp>
        <p:nvCxnSpPr>
          <p:cNvPr id="660" name="Verbindungslinie"/>
          <p:cNvCxnSpPr>
            <a:cxnSpLocks/>
            <a:stCxn id="653" idx="6"/>
          </p:cNvCxnSpPr>
          <p:nvPr/>
        </p:nvCxnSpPr>
        <p:spPr>
          <a:xfrm flipV="1">
            <a:off x="1568302" y="3309069"/>
            <a:ext cx="2856509" cy="1098426"/>
          </a:xfrm>
          <a:prstGeom prst="straightConnector1">
            <a:avLst/>
          </a:prstGeom>
          <a:ln w="25400">
            <a:solidFill>
              <a:srgbClr val="D02267"/>
            </a:solidFill>
            <a:miter lim="400000"/>
            <a:headEnd type="triangle"/>
            <a:tailEnd type="triangle"/>
          </a:ln>
        </p:spPr>
      </p:cxnSp>
      <p:sp>
        <p:nvSpPr>
          <p:cNvPr id="661" name="MQTT publish/subscribe"/>
          <p:cNvSpPr txBox="1"/>
          <p:nvPr/>
        </p:nvSpPr>
        <p:spPr>
          <a:xfrm>
            <a:off x="919131" y="2845767"/>
            <a:ext cx="290707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D0226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MQTT publish/subscribe</a:t>
            </a:r>
          </a:p>
        </p:txBody>
      </p:sp>
      <p:sp>
        <p:nvSpPr>
          <p:cNvPr id="662" name="Endpoints"/>
          <p:cNvSpPr txBox="1"/>
          <p:nvPr/>
        </p:nvSpPr>
        <p:spPr>
          <a:xfrm>
            <a:off x="311869" y="7433709"/>
            <a:ext cx="188639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D02267"/>
                </a:solidFill>
              </a:defRPr>
            </a:lvl1pPr>
          </a:lstStyle>
          <a:p>
            <a:r>
              <a:t>Endpoints</a:t>
            </a:r>
          </a:p>
        </p:txBody>
      </p:sp>
      <p:sp>
        <p:nvSpPr>
          <p:cNvPr id="663" name="Kreis"/>
          <p:cNvSpPr/>
          <p:nvPr/>
        </p:nvSpPr>
        <p:spPr>
          <a:xfrm>
            <a:off x="5034601" y="7043049"/>
            <a:ext cx="808461" cy="808460"/>
          </a:xfrm>
          <a:prstGeom prst="ellipse">
            <a:avLst/>
          </a:prstGeom>
          <a:ln w="25400">
            <a:solidFill>
              <a:srgbClr val="E8AF2A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4" name="Kreis"/>
          <p:cNvSpPr/>
          <p:nvPr/>
        </p:nvSpPr>
        <p:spPr>
          <a:xfrm>
            <a:off x="6689082" y="7143791"/>
            <a:ext cx="808461" cy="808460"/>
          </a:xfrm>
          <a:prstGeom prst="ellipse">
            <a:avLst/>
          </a:prstGeom>
          <a:ln w="25400">
            <a:solidFill>
              <a:srgbClr val="E8AF2A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665" name="Verbindungslinie"/>
          <p:cNvCxnSpPr>
            <a:cxnSpLocks/>
            <a:stCxn id="654" idx="4"/>
            <a:endCxn id="663" idx="0"/>
          </p:cNvCxnSpPr>
          <p:nvPr/>
        </p:nvCxnSpPr>
        <p:spPr>
          <a:xfrm flipH="1">
            <a:off x="5438832" y="4682944"/>
            <a:ext cx="191208" cy="2360105"/>
          </a:xfrm>
          <a:prstGeom prst="straightConnector1">
            <a:avLst/>
          </a:prstGeom>
          <a:ln w="25400" cap="rnd">
            <a:solidFill>
              <a:srgbClr val="E8AF2A"/>
            </a:solidFill>
            <a:custDash>
              <a:ds d="100000" sp="200000"/>
            </a:custDash>
            <a:tailEnd type="triangle"/>
          </a:ln>
        </p:spPr>
      </p:cxnSp>
      <p:sp>
        <p:nvSpPr>
          <p:cNvPr id="666" name="Monitoring"/>
          <p:cNvSpPr/>
          <p:nvPr/>
        </p:nvSpPr>
        <p:spPr>
          <a:xfrm>
            <a:off x="5687694" y="8162191"/>
            <a:ext cx="208374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E8AF2A"/>
                </a:solidFill>
              </a:defRPr>
            </a:lvl1pPr>
          </a:lstStyle>
          <a:p>
            <a:r>
              <a:rPr dirty="0"/>
              <a:t>Monitoring</a:t>
            </a:r>
          </a:p>
        </p:txBody>
      </p:sp>
      <p:cxnSp>
        <p:nvCxnSpPr>
          <p:cNvPr id="667" name="Verbindungslinie"/>
          <p:cNvCxnSpPr>
            <a:cxnSpLocks/>
            <a:endCxn id="664" idx="0"/>
          </p:cNvCxnSpPr>
          <p:nvPr/>
        </p:nvCxnSpPr>
        <p:spPr>
          <a:xfrm>
            <a:off x="6342453" y="4516224"/>
            <a:ext cx="750860" cy="2627567"/>
          </a:xfrm>
          <a:prstGeom prst="straightConnector1">
            <a:avLst/>
          </a:prstGeom>
          <a:ln w="25400" cap="rnd">
            <a:solidFill>
              <a:srgbClr val="E8AF2A"/>
            </a:solidFill>
            <a:custDash>
              <a:ds d="100000" sp="200000"/>
            </a:custDash>
            <a:tailEnd type="triangle"/>
          </a:ln>
        </p:spPr>
      </p:cxnSp>
      <p:pic>
        <p:nvPicPr>
          <p:cNvPr id="66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1038" y="7215683"/>
            <a:ext cx="469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3147" y="7318745"/>
            <a:ext cx="4699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MQTT…"/>
          <p:cNvSpPr txBox="1"/>
          <p:nvPr/>
        </p:nvSpPr>
        <p:spPr>
          <a:xfrm>
            <a:off x="5485416" y="6067772"/>
            <a:ext cx="125413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>
                <a:solidFill>
                  <a:srgbClr val="E8AF2A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MQTT</a:t>
            </a:r>
          </a:p>
          <a:p>
            <a:pPr algn="l">
              <a:defRPr sz="2200">
                <a:solidFill>
                  <a:srgbClr val="E8AF2A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 subscribe</a:t>
            </a:r>
          </a:p>
        </p:txBody>
      </p:sp>
      <p:pic>
        <p:nvPicPr>
          <p:cNvPr id="67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0517" y="7884969"/>
            <a:ext cx="4191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Form"/>
          <p:cNvSpPr/>
          <p:nvPr/>
        </p:nvSpPr>
        <p:spPr>
          <a:xfrm>
            <a:off x="10945493" y="3154997"/>
            <a:ext cx="1083067" cy="1107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45" extrusionOk="0">
                <a:moveTo>
                  <a:pt x="0" y="0"/>
                </a:moveTo>
                <a:lnTo>
                  <a:pt x="0" y="17614"/>
                </a:lnTo>
                <a:lnTo>
                  <a:pt x="0" y="17802"/>
                </a:lnTo>
                <a:lnTo>
                  <a:pt x="54" y="17802"/>
                </a:lnTo>
                <a:cubicBezTo>
                  <a:pt x="188" y="18669"/>
                  <a:pt x="1201" y="19518"/>
                  <a:pt x="3166" y="20180"/>
                </a:cubicBezTo>
                <a:cubicBezTo>
                  <a:pt x="7383" y="21600"/>
                  <a:pt x="14223" y="21600"/>
                  <a:pt x="18441" y="20180"/>
                </a:cubicBezTo>
                <a:cubicBezTo>
                  <a:pt x="20406" y="19518"/>
                  <a:pt x="21412" y="18669"/>
                  <a:pt x="21546" y="17802"/>
                </a:cubicBezTo>
                <a:lnTo>
                  <a:pt x="21600" y="17802"/>
                </a:lnTo>
                <a:lnTo>
                  <a:pt x="21600" y="1761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72A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5" name="Backends"/>
          <p:cNvSpPr txBox="1"/>
          <p:nvPr/>
        </p:nvSpPr>
        <p:spPr>
          <a:xfrm>
            <a:off x="10946547" y="4318000"/>
            <a:ext cx="108095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t>Backends</a:t>
            </a:r>
          </a:p>
        </p:txBody>
      </p:sp>
      <p:cxnSp>
        <p:nvCxnSpPr>
          <p:cNvPr id="676" name="Verbindungslinie"/>
          <p:cNvCxnSpPr>
            <a:cxnSpLocks/>
            <a:stCxn id="654" idx="6"/>
            <a:endCxn id="677" idx="2"/>
          </p:cNvCxnSpPr>
          <p:nvPr/>
        </p:nvCxnSpPr>
        <p:spPr>
          <a:xfrm flipV="1">
            <a:off x="6821471" y="3461718"/>
            <a:ext cx="1663414" cy="29794"/>
          </a:xfrm>
          <a:prstGeom prst="straightConnector1">
            <a:avLst/>
          </a:prstGeom>
          <a:ln w="25400">
            <a:solidFill>
              <a:srgbClr val="2AA9DC"/>
            </a:solidFill>
            <a:miter lim="400000"/>
            <a:headEnd type="triangle"/>
            <a:tailEnd type="triangle"/>
          </a:ln>
        </p:spPr>
      </p:cxnSp>
      <p:sp>
        <p:nvSpPr>
          <p:cNvPr id="677" name="Kreis"/>
          <p:cNvSpPr/>
          <p:nvPr/>
        </p:nvSpPr>
        <p:spPr>
          <a:xfrm>
            <a:off x="8484885" y="3125167"/>
            <a:ext cx="673102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678" name="Microservices"/>
          <p:cNvSpPr txBox="1"/>
          <p:nvPr/>
        </p:nvSpPr>
        <p:spPr>
          <a:xfrm>
            <a:off x="8015308" y="3818245"/>
            <a:ext cx="161225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Microservices</a:t>
            </a:r>
          </a:p>
        </p:txBody>
      </p:sp>
      <p:cxnSp>
        <p:nvCxnSpPr>
          <p:cNvPr id="679" name="Verbindungslinie"/>
          <p:cNvCxnSpPr>
            <a:cxnSpLocks/>
            <a:stCxn id="677" idx="6"/>
          </p:cNvCxnSpPr>
          <p:nvPr/>
        </p:nvCxnSpPr>
        <p:spPr>
          <a:xfrm>
            <a:off x="9157987" y="3461718"/>
            <a:ext cx="1498866" cy="0"/>
          </a:xfrm>
          <a:prstGeom prst="straightConnector1">
            <a:avLst/>
          </a:prstGeom>
          <a:ln w="25400">
            <a:solidFill>
              <a:srgbClr val="009CD1"/>
            </a:solidFill>
            <a:miter lim="400000"/>
            <a:headEnd type="triangle"/>
            <a:tailEnd type="triangle"/>
          </a:ln>
        </p:spPr>
      </p:cxnSp>
      <p:sp>
        <p:nvSpPr>
          <p:cNvPr id="680" name="AMQP"/>
          <p:cNvSpPr txBox="1"/>
          <p:nvPr/>
        </p:nvSpPr>
        <p:spPr>
          <a:xfrm>
            <a:off x="7253984" y="2927421"/>
            <a:ext cx="89124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2AA9D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AMQP</a:t>
            </a:r>
          </a:p>
        </p:txBody>
      </p:sp>
      <p:pic>
        <p:nvPicPr>
          <p:cNvPr id="681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11999" t="10395" r="12030" b="9700"/>
          <a:stretch>
            <a:fillRect/>
          </a:stretch>
        </p:blipFill>
        <p:spPr>
          <a:xfrm>
            <a:off x="8622205" y="3239467"/>
            <a:ext cx="398463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599" extrusionOk="0">
                <a:moveTo>
                  <a:pt x="10726" y="0"/>
                </a:moveTo>
                <a:cubicBezTo>
                  <a:pt x="10125" y="0"/>
                  <a:pt x="5" y="4612"/>
                  <a:pt x="0" y="4888"/>
                </a:cubicBezTo>
                <a:cubicBezTo>
                  <a:pt x="-3" y="5020"/>
                  <a:pt x="2252" y="6160"/>
                  <a:pt x="5011" y="7424"/>
                </a:cubicBezTo>
                <a:cubicBezTo>
                  <a:pt x="7770" y="8689"/>
                  <a:pt x="10310" y="9734"/>
                  <a:pt x="10662" y="9736"/>
                </a:cubicBezTo>
                <a:cubicBezTo>
                  <a:pt x="11429" y="9739"/>
                  <a:pt x="21421" y="5232"/>
                  <a:pt x="21410" y="4888"/>
                </a:cubicBezTo>
                <a:cubicBezTo>
                  <a:pt x="21401" y="4610"/>
                  <a:pt x="11325" y="0"/>
                  <a:pt x="10726" y="0"/>
                </a:cubicBezTo>
                <a:close/>
                <a:moveTo>
                  <a:pt x="2580" y="9511"/>
                </a:moveTo>
                <a:cubicBezTo>
                  <a:pt x="2075" y="9511"/>
                  <a:pt x="0" y="10563"/>
                  <a:pt x="0" y="10820"/>
                </a:cubicBezTo>
                <a:cubicBezTo>
                  <a:pt x="0" y="10942"/>
                  <a:pt x="632" y="11318"/>
                  <a:pt x="1407" y="11658"/>
                </a:cubicBezTo>
                <a:cubicBezTo>
                  <a:pt x="2182" y="11999"/>
                  <a:pt x="4547" y="13068"/>
                  <a:pt x="6653" y="14031"/>
                </a:cubicBezTo>
                <a:cubicBezTo>
                  <a:pt x="8758" y="14994"/>
                  <a:pt x="10578" y="15791"/>
                  <a:pt x="10705" y="15790"/>
                </a:cubicBezTo>
                <a:cubicBezTo>
                  <a:pt x="11134" y="15787"/>
                  <a:pt x="21286" y="11074"/>
                  <a:pt x="21367" y="10840"/>
                </a:cubicBezTo>
                <a:cubicBezTo>
                  <a:pt x="21411" y="10713"/>
                  <a:pt x="20884" y="10347"/>
                  <a:pt x="20194" y="10022"/>
                </a:cubicBezTo>
                <a:cubicBezTo>
                  <a:pt x="18701" y="9320"/>
                  <a:pt x="18874" y="9272"/>
                  <a:pt x="14287" y="11392"/>
                </a:cubicBezTo>
                <a:cubicBezTo>
                  <a:pt x="12603" y="12171"/>
                  <a:pt x="11001" y="12824"/>
                  <a:pt x="10726" y="12824"/>
                </a:cubicBezTo>
                <a:cubicBezTo>
                  <a:pt x="10451" y="12824"/>
                  <a:pt x="8575" y="12074"/>
                  <a:pt x="6568" y="11167"/>
                </a:cubicBezTo>
                <a:cubicBezTo>
                  <a:pt x="4560" y="10261"/>
                  <a:pt x="2767" y="9511"/>
                  <a:pt x="2580" y="9511"/>
                </a:cubicBezTo>
                <a:close/>
                <a:moveTo>
                  <a:pt x="2687" y="15299"/>
                </a:moveTo>
                <a:lnTo>
                  <a:pt x="1706" y="15667"/>
                </a:lnTo>
                <a:cubicBezTo>
                  <a:pt x="401" y="16145"/>
                  <a:pt x="-179" y="16560"/>
                  <a:pt x="106" y="16833"/>
                </a:cubicBezTo>
                <a:cubicBezTo>
                  <a:pt x="230" y="16952"/>
                  <a:pt x="2560" y="18077"/>
                  <a:pt x="5288" y="19328"/>
                </a:cubicBezTo>
                <a:cubicBezTo>
                  <a:pt x="8016" y="20579"/>
                  <a:pt x="10457" y="21600"/>
                  <a:pt x="10705" y="21599"/>
                </a:cubicBezTo>
                <a:cubicBezTo>
                  <a:pt x="11408" y="21594"/>
                  <a:pt x="21303" y="16993"/>
                  <a:pt x="21303" y="16669"/>
                </a:cubicBezTo>
                <a:cubicBezTo>
                  <a:pt x="21303" y="16512"/>
                  <a:pt x="20714" y="16125"/>
                  <a:pt x="20002" y="15831"/>
                </a:cubicBezTo>
                <a:lnTo>
                  <a:pt x="18723" y="15299"/>
                </a:lnTo>
                <a:lnTo>
                  <a:pt x="15503" y="16751"/>
                </a:lnTo>
                <a:cubicBezTo>
                  <a:pt x="13734" y="17551"/>
                  <a:pt x="11907" y="18350"/>
                  <a:pt x="11451" y="18531"/>
                </a:cubicBezTo>
                <a:lnTo>
                  <a:pt x="10619" y="18858"/>
                </a:lnTo>
                <a:lnTo>
                  <a:pt x="6653" y="17078"/>
                </a:lnTo>
                <a:lnTo>
                  <a:pt x="2687" y="1529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83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283" y="6393253"/>
            <a:ext cx="384969" cy="384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98017" y="6000501"/>
            <a:ext cx="4191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2167" y="5121678"/>
            <a:ext cx="4572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Bild" descr="Bild"/>
          <p:cNvPicPr>
            <a:picLocks noChangeAspect="1"/>
          </p:cNvPicPr>
          <p:nvPr/>
        </p:nvPicPr>
        <p:blipFill>
          <a:blip r:embed="rId8">
            <a:extLst/>
          </a:blip>
          <a:srcRect l="3226" t="3162" r="3148" b="3189"/>
          <a:stretch>
            <a:fillRect/>
          </a:stretch>
        </p:blipFill>
        <p:spPr>
          <a:xfrm>
            <a:off x="1026581" y="4176025"/>
            <a:ext cx="456973" cy="457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4" extrusionOk="0">
                <a:moveTo>
                  <a:pt x="9839" y="0"/>
                </a:moveTo>
                <a:cubicBezTo>
                  <a:pt x="7320" y="0"/>
                  <a:pt x="4806" y="1011"/>
                  <a:pt x="2883" y="3022"/>
                </a:cubicBezTo>
                <a:cubicBezTo>
                  <a:pt x="-961" y="7044"/>
                  <a:pt x="-961" y="13555"/>
                  <a:pt x="2883" y="17578"/>
                </a:cubicBezTo>
                <a:cubicBezTo>
                  <a:pt x="6728" y="21600"/>
                  <a:pt x="12950" y="21600"/>
                  <a:pt x="16795" y="17578"/>
                </a:cubicBezTo>
                <a:cubicBezTo>
                  <a:pt x="20639" y="13555"/>
                  <a:pt x="20639" y="7044"/>
                  <a:pt x="16795" y="3022"/>
                </a:cubicBezTo>
                <a:cubicBezTo>
                  <a:pt x="14872" y="1011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87" name="Bild" descr="Bild"/>
          <p:cNvPicPr>
            <a:picLocks noChangeAspect="1"/>
          </p:cNvPicPr>
          <p:nvPr/>
        </p:nvPicPr>
        <p:blipFill>
          <a:blip r:embed="rId8">
            <a:extLst/>
          </a:blip>
          <a:srcRect l="3226" t="3162" r="3148" b="3189"/>
          <a:stretch>
            <a:fillRect/>
          </a:stretch>
        </p:blipFill>
        <p:spPr>
          <a:xfrm>
            <a:off x="2385481" y="6857895"/>
            <a:ext cx="456973" cy="457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4" extrusionOk="0">
                <a:moveTo>
                  <a:pt x="9839" y="0"/>
                </a:moveTo>
                <a:cubicBezTo>
                  <a:pt x="7320" y="0"/>
                  <a:pt x="4806" y="1011"/>
                  <a:pt x="2883" y="3022"/>
                </a:cubicBezTo>
                <a:cubicBezTo>
                  <a:pt x="-961" y="7044"/>
                  <a:pt x="-961" y="13555"/>
                  <a:pt x="2883" y="17578"/>
                </a:cubicBezTo>
                <a:cubicBezTo>
                  <a:pt x="6728" y="21600"/>
                  <a:pt x="12950" y="21600"/>
                  <a:pt x="16795" y="17578"/>
                </a:cubicBezTo>
                <a:cubicBezTo>
                  <a:pt x="20639" y="13555"/>
                  <a:pt x="20639" y="7044"/>
                  <a:pt x="16795" y="3022"/>
                </a:cubicBezTo>
                <a:cubicBezTo>
                  <a:pt x="14872" y="1011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93" name="Oval"/>
          <p:cNvSpPr/>
          <p:nvPr/>
        </p:nvSpPr>
        <p:spPr>
          <a:xfrm>
            <a:off x="10945642" y="2940734"/>
            <a:ext cx="1082769" cy="44450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4" name="RabbitMQ"/>
          <p:cNvSpPr txBox="1"/>
          <p:nvPr/>
        </p:nvSpPr>
        <p:spPr>
          <a:xfrm>
            <a:off x="4699555" y="2623517"/>
            <a:ext cx="183183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2AA9DC"/>
                </a:solidFill>
              </a:defRPr>
            </a:lvl1pPr>
          </a:lstStyle>
          <a:p>
            <a:r>
              <a:rPr dirty="0"/>
              <a:t>RabbitMQ</a:t>
            </a:r>
          </a:p>
        </p:txBody>
      </p:sp>
      <p:pic>
        <p:nvPicPr>
          <p:cNvPr id="695" name="Bild" descr="Bild"/>
          <p:cNvPicPr>
            <a:picLocks noChangeAspect="1"/>
          </p:cNvPicPr>
          <p:nvPr/>
        </p:nvPicPr>
        <p:blipFill>
          <a:blip r:embed="rId9">
            <a:extLst/>
          </a:blip>
          <a:srcRect l="1134" t="2658" r="3310" b="1726"/>
          <a:stretch>
            <a:fillRect/>
          </a:stretch>
        </p:blipFill>
        <p:spPr>
          <a:xfrm>
            <a:off x="5298162" y="3131507"/>
            <a:ext cx="634619" cy="635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590" extrusionOk="0">
                <a:moveTo>
                  <a:pt x="1445" y="0"/>
                </a:moveTo>
                <a:cubicBezTo>
                  <a:pt x="408" y="-8"/>
                  <a:pt x="149" y="81"/>
                  <a:pt x="81" y="338"/>
                </a:cubicBezTo>
                <a:cubicBezTo>
                  <a:pt x="41" y="490"/>
                  <a:pt x="3" y="5258"/>
                  <a:pt x="0" y="10930"/>
                </a:cubicBezTo>
                <a:cubicBezTo>
                  <a:pt x="-3" y="18403"/>
                  <a:pt x="30" y="21288"/>
                  <a:pt x="135" y="21414"/>
                </a:cubicBezTo>
                <a:cubicBezTo>
                  <a:pt x="255" y="21559"/>
                  <a:pt x="2096" y="21592"/>
                  <a:pt x="10776" y="21590"/>
                </a:cubicBezTo>
                <a:cubicBezTo>
                  <a:pt x="16540" y="21588"/>
                  <a:pt x="21318" y="21548"/>
                  <a:pt x="21403" y="21495"/>
                </a:cubicBezTo>
                <a:cubicBezTo>
                  <a:pt x="21523" y="21420"/>
                  <a:pt x="21587" y="18274"/>
                  <a:pt x="21592" y="15126"/>
                </a:cubicBezTo>
                <a:cubicBezTo>
                  <a:pt x="21597" y="11979"/>
                  <a:pt x="21537" y="8820"/>
                  <a:pt x="21417" y="8744"/>
                </a:cubicBezTo>
                <a:cubicBezTo>
                  <a:pt x="21321" y="8683"/>
                  <a:pt x="19483" y="8637"/>
                  <a:pt x="17325" y="8636"/>
                </a:cubicBezTo>
                <a:cubicBezTo>
                  <a:pt x="14390" y="8635"/>
                  <a:pt x="13341" y="8594"/>
                  <a:pt x="13180" y="8474"/>
                </a:cubicBezTo>
                <a:cubicBezTo>
                  <a:pt x="12986" y="8331"/>
                  <a:pt x="12966" y="7888"/>
                  <a:pt x="12936" y="4210"/>
                </a:cubicBezTo>
                <a:lnTo>
                  <a:pt x="12909" y="108"/>
                </a:lnTo>
                <a:lnTo>
                  <a:pt x="10843" y="108"/>
                </a:lnTo>
                <a:lnTo>
                  <a:pt x="8791" y="108"/>
                </a:lnTo>
                <a:lnTo>
                  <a:pt x="8764" y="4143"/>
                </a:lnTo>
                <a:cubicBezTo>
                  <a:pt x="8734" y="7670"/>
                  <a:pt x="8705" y="8203"/>
                  <a:pt x="8521" y="8407"/>
                </a:cubicBezTo>
                <a:cubicBezTo>
                  <a:pt x="8204" y="8756"/>
                  <a:pt x="4895" y="8756"/>
                  <a:pt x="4578" y="8407"/>
                </a:cubicBezTo>
                <a:cubicBezTo>
                  <a:pt x="4394" y="8203"/>
                  <a:pt x="4365" y="7670"/>
                  <a:pt x="4335" y="4143"/>
                </a:cubicBezTo>
                <a:lnTo>
                  <a:pt x="4308" y="108"/>
                </a:lnTo>
                <a:lnTo>
                  <a:pt x="2755" y="41"/>
                </a:lnTo>
                <a:cubicBezTo>
                  <a:pt x="2215" y="18"/>
                  <a:pt x="1791" y="3"/>
                  <a:pt x="1445" y="0"/>
                </a:cubicBezTo>
                <a:close/>
                <a:moveTo>
                  <a:pt x="15043" y="12994"/>
                </a:moveTo>
                <a:cubicBezTo>
                  <a:pt x="15964" y="12990"/>
                  <a:pt x="16902" y="13033"/>
                  <a:pt x="17082" y="13129"/>
                </a:cubicBezTo>
                <a:cubicBezTo>
                  <a:pt x="17310" y="13251"/>
                  <a:pt x="17339" y="13421"/>
                  <a:pt x="17339" y="15099"/>
                </a:cubicBezTo>
                <a:cubicBezTo>
                  <a:pt x="17339" y="16352"/>
                  <a:pt x="17282" y="16978"/>
                  <a:pt x="17176" y="17083"/>
                </a:cubicBezTo>
                <a:cubicBezTo>
                  <a:pt x="17071" y="17189"/>
                  <a:pt x="16427" y="17231"/>
                  <a:pt x="15124" y="17231"/>
                </a:cubicBezTo>
                <a:cubicBezTo>
                  <a:pt x="13381" y="17231"/>
                  <a:pt x="13221" y="17217"/>
                  <a:pt x="13099" y="16988"/>
                </a:cubicBezTo>
                <a:cubicBezTo>
                  <a:pt x="12907" y="16630"/>
                  <a:pt x="12931" y="13351"/>
                  <a:pt x="13126" y="13156"/>
                </a:cubicBezTo>
                <a:cubicBezTo>
                  <a:pt x="13223" y="13059"/>
                  <a:pt x="14122" y="12999"/>
                  <a:pt x="15043" y="1299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96" name="Message broker"/>
          <p:cNvSpPr txBox="1"/>
          <p:nvPr/>
        </p:nvSpPr>
        <p:spPr>
          <a:xfrm>
            <a:off x="4614676" y="3690317"/>
            <a:ext cx="200159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2AA9DC"/>
                </a:solidFill>
              </a:defRPr>
            </a:lvl1pPr>
          </a:lstStyle>
          <a:p>
            <a:r>
              <a:rPr dirty="0"/>
              <a:t>Message broker</a:t>
            </a:r>
          </a:p>
        </p:txBody>
      </p:sp>
      <p:sp>
        <p:nvSpPr>
          <p:cNvPr id="697" name="Abgerundetes Rechteck"/>
          <p:cNvSpPr/>
          <p:nvPr/>
        </p:nvSpPr>
        <p:spPr>
          <a:xfrm>
            <a:off x="3986875" y="1993289"/>
            <a:ext cx="8726447" cy="2936857"/>
          </a:xfrm>
          <a:prstGeom prst="roundRect">
            <a:avLst>
              <a:gd name="adj" fmla="val 10756"/>
            </a:avLst>
          </a:prstGeom>
          <a:ln w="12700">
            <a:solidFill>
              <a:srgbClr val="009CD1"/>
            </a:solidFill>
            <a:custDash>
              <a:ds d="100000" sp="200000"/>
            </a:custDash>
          </a:ln>
        </p:spPr>
        <p:txBody>
          <a:bodyPr lIns="76200" tIns="76200" rIns="76200" bIns="76200"/>
          <a:lstStyle/>
          <a:p>
            <a:pPr>
              <a:defRPr sz="2000">
                <a:solidFill>
                  <a:srgbClr val="009CD1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698" name="Bild" descr="Bild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75527" y="1334001"/>
            <a:ext cx="1424621" cy="128266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699" name="Bild" descr="Bild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708109" y="6841307"/>
            <a:ext cx="1421717" cy="1326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Bild" descr="Bild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175251" y="7143791"/>
            <a:ext cx="1495411" cy="149541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User"/>
          <p:cNvSpPr txBox="1"/>
          <p:nvPr/>
        </p:nvSpPr>
        <p:spPr>
          <a:xfrm>
            <a:off x="11545603" y="8122549"/>
            <a:ext cx="7547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rPr dirty="0"/>
              <a:t>User</a:t>
            </a:r>
          </a:p>
        </p:txBody>
      </p:sp>
      <p:sp>
        <p:nvSpPr>
          <p:cNvPr id="713" name="Verbindungslinie"/>
          <p:cNvSpPr/>
          <p:nvPr/>
        </p:nvSpPr>
        <p:spPr>
          <a:xfrm>
            <a:off x="10161611" y="5118854"/>
            <a:ext cx="1250978" cy="1722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779" y="4647"/>
                  <a:pt x="19979" y="11847"/>
                  <a:pt x="21600" y="21600"/>
                </a:cubicBezTo>
              </a:path>
            </a:pathLst>
          </a:custGeom>
          <a:ln w="25400">
            <a:solidFill>
              <a:srgbClr val="BFBFBF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703" name="HTML &amp;…"/>
          <p:cNvSpPr txBox="1"/>
          <p:nvPr/>
        </p:nvSpPr>
        <p:spPr>
          <a:xfrm>
            <a:off x="11043481" y="5478054"/>
            <a:ext cx="1089088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solidFill>
                  <a:srgbClr val="878787"/>
                </a:solidFill>
              </a:defRPr>
            </a:pPr>
            <a:r>
              <a:t>HTML &amp;</a:t>
            </a:r>
          </a:p>
          <a:p>
            <a:pPr algn="l">
              <a:defRPr sz="1800">
                <a:solidFill>
                  <a:srgbClr val="878787"/>
                </a:solidFill>
              </a:defRPr>
            </a:pPr>
            <a:r>
              <a:t>  REST API</a:t>
            </a:r>
          </a:p>
        </p:txBody>
      </p:sp>
      <p:sp>
        <p:nvSpPr>
          <p:cNvPr id="707" name="Kreis"/>
          <p:cNvSpPr/>
          <p:nvPr/>
        </p:nvSpPr>
        <p:spPr>
          <a:xfrm>
            <a:off x="9389817" y="4638294"/>
            <a:ext cx="673101" cy="673101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sp>
        <p:nvSpPr>
          <p:cNvPr id="708" name="Kreis"/>
          <p:cNvSpPr/>
          <p:nvPr/>
        </p:nvSpPr>
        <p:spPr>
          <a:xfrm>
            <a:off x="9505061" y="4642373"/>
            <a:ext cx="673101" cy="673102"/>
          </a:xfrm>
          <a:prstGeom prst="ellipse">
            <a:avLst/>
          </a:prstGeom>
          <a:solidFill>
            <a:srgbClr val="E6E9EB"/>
          </a:solidFill>
          <a:ln w="25400">
            <a:solidFill>
              <a:srgbClr val="009CD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EAECF1"/>
                </a:solidFill>
              </a:defRPr>
            </a:pPr>
            <a:endParaRPr/>
          </a:p>
        </p:txBody>
      </p:sp>
      <p:pic>
        <p:nvPicPr>
          <p:cNvPr id="709" name="Bild" descr="Bild"/>
          <p:cNvPicPr>
            <a:picLocks noChangeAspect="1"/>
          </p:cNvPicPr>
          <p:nvPr/>
        </p:nvPicPr>
        <p:blipFill>
          <a:blip r:embed="rId13">
            <a:alphaModFix amt="83050"/>
            <a:extLst/>
          </a:blip>
          <a:stretch>
            <a:fillRect/>
          </a:stretch>
        </p:blipFill>
        <p:spPr>
          <a:xfrm>
            <a:off x="9606661" y="4743973"/>
            <a:ext cx="4699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REST Proxy"/>
          <p:cNvSpPr txBox="1"/>
          <p:nvPr/>
        </p:nvSpPr>
        <p:spPr>
          <a:xfrm>
            <a:off x="9135620" y="5320240"/>
            <a:ext cx="141198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REST Proxy</a:t>
            </a:r>
          </a:p>
        </p:txBody>
      </p:sp>
      <p:cxnSp>
        <p:nvCxnSpPr>
          <p:cNvPr id="711" name="Verbindungslinie"/>
          <p:cNvCxnSpPr>
            <a:cxnSpLocks/>
            <a:endCxn id="707" idx="2"/>
          </p:cNvCxnSpPr>
          <p:nvPr/>
        </p:nvCxnSpPr>
        <p:spPr>
          <a:xfrm>
            <a:off x="6708244" y="3962422"/>
            <a:ext cx="2681573" cy="1012423"/>
          </a:xfrm>
          <a:prstGeom prst="straightConnector1">
            <a:avLst/>
          </a:prstGeom>
          <a:ln w="25400">
            <a:solidFill>
              <a:srgbClr val="009A65"/>
            </a:solidFill>
            <a:miter lim="400000"/>
            <a:headEnd type="triangle"/>
            <a:tailEnd type="triangle"/>
          </a:ln>
        </p:spPr>
      </p:cxnSp>
      <p:sp>
        <p:nvSpPr>
          <p:cNvPr id="712" name="AMQP RPC"/>
          <p:cNvSpPr txBox="1"/>
          <p:nvPr/>
        </p:nvSpPr>
        <p:spPr>
          <a:xfrm rot="1230000">
            <a:off x="7230627" y="4088798"/>
            <a:ext cx="141589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100">
                <a:solidFill>
                  <a:srgbClr val="009A6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AMQP RPC</a:t>
            </a:r>
          </a:p>
        </p:txBody>
      </p:sp>
      <p:sp>
        <p:nvSpPr>
          <p:cNvPr id="654" name="Kreis"/>
          <p:cNvSpPr/>
          <p:nvPr/>
        </p:nvSpPr>
        <p:spPr>
          <a:xfrm>
            <a:off x="4438608" y="2300080"/>
            <a:ext cx="2382863" cy="2382864"/>
          </a:xfrm>
          <a:prstGeom prst="ellipse">
            <a:avLst/>
          </a:prstGeom>
          <a:ln w="25400">
            <a:solidFill>
              <a:srgbClr val="2AA9DC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D54983"/>
                </a:solidFill>
              </a:defRPr>
            </a:pPr>
            <a:endParaRPr/>
          </a:p>
        </p:txBody>
      </p:sp>
      <p:pic>
        <p:nvPicPr>
          <p:cNvPr id="1034" name="Picture 10" descr="https://upload.wikimedia.org/wikipedia/commons/thumb/4/44/Spring_Framework_Logo_2018.svg/1280px-Spring_Framework_Logo_2018.svg.png">
            <a:extLst>
              <a:ext uri="{FF2B5EF4-FFF2-40B4-BE49-F238E27FC236}">
                <a16:creationId xmlns:a16="http://schemas.microsoft.com/office/drawing/2014/main" id="{E397DCFD-48AD-4319-B597-9B679BACF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32"/>
          <a:stretch/>
        </p:blipFill>
        <p:spPr bwMode="auto">
          <a:xfrm>
            <a:off x="9157987" y="3496257"/>
            <a:ext cx="448674" cy="3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ruppieren"/>
          <p:cNvGrpSpPr/>
          <p:nvPr/>
        </p:nvGrpSpPr>
        <p:grpSpPr>
          <a:xfrm>
            <a:off x="3107774" y="6427149"/>
            <a:ext cx="2244875" cy="2738801"/>
            <a:chOff x="0" y="0"/>
            <a:chExt cx="2244874" cy="2738800"/>
          </a:xfrm>
        </p:grpSpPr>
        <p:sp>
          <p:nvSpPr>
            <p:cNvPr id="614" name="Form"/>
            <p:cNvSpPr/>
            <p:nvPr/>
          </p:nvSpPr>
          <p:spPr>
            <a:xfrm>
              <a:off x="0" y="444103"/>
              <a:ext cx="2244875" cy="2294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0" y="0"/>
                  </a:moveTo>
                  <a:lnTo>
                    <a:pt x="0" y="17614"/>
                  </a:lnTo>
                  <a:lnTo>
                    <a:pt x="0" y="17802"/>
                  </a:lnTo>
                  <a:lnTo>
                    <a:pt x="54" y="17802"/>
                  </a:lnTo>
                  <a:cubicBezTo>
                    <a:pt x="188" y="18669"/>
                    <a:pt x="1201" y="19518"/>
                    <a:pt x="3166" y="20180"/>
                  </a:cubicBezTo>
                  <a:cubicBezTo>
                    <a:pt x="7383" y="21600"/>
                    <a:pt x="14223" y="21600"/>
                    <a:pt x="18441" y="20180"/>
                  </a:cubicBezTo>
                  <a:cubicBezTo>
                    <a:pt x="20406" y="19518"/>
                    <a:pt x="21412" y="18669"/>
                    <a:pt x="21546" y="17802"/>
                  </a:cubicBezTo>
                  <a:lnTo>
                    <a:pt x="21600" y="17802"/>
                  </a:lnTo>
                  <a:lnTo>
                    <a:pt x="21600" y="17614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72A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Oval"/>
            <p:cNvSpPr/>
            <p:nvPr/>
          </p:nvSpPr>
          <p:spPr>
            <a:xfrm>
              <a:off x="308" y="0"/>
              <a:ext cx="2244258" cy="92131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9CD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17" name="Abgerundetes Rechteck"/>
          <p:cNvSpPr/>
          <p:nvPr/>
        </p:nvSpPr>
        <p:spPr>
          <a:xfrm>
            <a:off x="564100" y="1271863"/>
            <a:ext cx="11876600" cy="3092871"/>
          </a:xfrm>
          <a:prstGeom prst="roundRect">
            <a:avLst>
              <a:gd name="adj" fmla="val 7062"/>
            </a:avLst>
          </a:prstGeom>
          <a:solidFill>
            <a:srgbClr val="0072A3"/>
          </a:solidFill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18" name="Backends (2)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8594081" cy="85090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4500" cap="none">
                <a:latin typeface="Arista 2.0 Light"/>
                <a:ea typeface="Arista 2.0 Light"/>
                <a:cs typeface="Arista 2.0 Light"/>
                <a:sym typeface="Arista 2.0 Light"/>
              </a:defRPr>
            </a:pPr>
            <a:r>
              <a:rPr dirty="0"/>
              <a:t>Backends</a:t>
            </a:r>
            <a:endParaRPr sz="3600" dirty="0"/>
          </a:p>
        </p:txBody>
      </p:sp>
      <p:pic>
        <p:nvPicPr>
          <p:cNvPr id="62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9327" y="1103293"/>
            <a:ext cx="2486146" cy="2238414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621" name="Authentication / Permission"/>
          <p:cNvSpPr/>
          <p:nvPr/>
        </p:nvSpPr>
        <p:spPr>
          <a:xfrm>
            <a:off x="568641" y="3942953"/>
            <a:ext cx="2935239" cy="489347"/>
          </a:xfrm>
          <a:prstGeom prst="rect">
            <a:avLst/>
          </a:prstGeom>
          <a:solidFill>
            <a:srgbClr val="009CD1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Authentication / Permission</a:t>
            </a:r>
          </a:p>
        </p:txBody>
      </p:sp>
      <p:sp>
        <p:nvSpPr>
          <p:cNvPr id="622" name="Endpoint Repository"/>
          <p:cNvSpPr/>
          <p:nvPr/>
        </p:nvSpPr>
        <p:spPr>
          <a:xfrm>
            <a:off x="3483539" y="3942953"/>
            <a:ext cx="4587565" cy="489347"/>
          </a:xfrm>
          <a:prstGeom prst="rect">
            <a:avLst/>
          </a:prstGeom>
          <a:solidFill>
            <a:srgbClr val="009CD1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Endpoint Repository</a:t>
            </a:r>
          </a:p>
        </p:txBody>
      </p:sp>
      <p:sp>
        <p:nvSpPr>
          <p:cNvPr id="623" name="History Repository"/>
          <p:cNvSpPr/>
          <p:nvPr/>
        </p:nvSpPr>
        <p:spPr>
          <a:xfrm>
            <a:off x="9953941" y="3942953"/>
            <a:ext cx="2473446" cy="489347"/>
          </a:xfrm>
          <a:prstGeom prst="rect">
            <a:avLst/>
          </a:prstGeom>
          <a:solidFill>
            <a:srgbClr val="009CD1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History Repository</a:t>
            </a:r>
          </a:p>
        </p:txBody>
      </p:sp>
      <p:sp>
        <p:nvSpPr>
          <p:cNvPr id="624" name="MongoDB…"/>
          <p:cNvSpPr/>
          <p:nvPr/>
        </p:nvSpPr>
        <p:spPr>
          <a:xfrm>
            <a:off x="593516" y="4531697"/>
            <a:ext cx="7477588" cy="1321595"/>
          </a:xfrm>
          <a:prstGeom prst="roundRect">
            <a:avLst>
              <a:gd name="adj" fmla="val 10046"/>
            </a:avLst>
          </a:prstGeom>
          <a:solidFill>
            <a:srgbClr val="009A6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MongoDB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Backend</a:t>
            </a:r>
          </a:p>
        </p:txBody>
      </p:sp>
      <p:sp>
        <p:nvSpPr>
          <p:cNvPr id="625" name="InfluxDB…"/>
          <p:cNvSpPr/>
          <p:nvPr/>
        </p:nvSpPr>
        <p:spPr>
          <a:xfrm>
            <a:off x="8071104" y="4531697"/>
            <a:ext cx="4321006" cy="1321595"/>
          </a:xfrm>
          <a:prstGeom prst="roundRect">
            <a:avLst>
              <a:gd name="adj" fmla="val 10046"/>
            </a:avLst>
          </a:prstGeom>
          <a:solidFill>
            <a:srgbClr val="E8AF2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InfluxDB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Backend</a:t>
            </a:r>
          </a:p>
        </p:txBody>
      </p:sp>
      <p:pic>
        <p:nvPicPr>
          <p:cNvPr id="626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4554" y="7389240"/>
            <a:ext cx="1571315" cy="15713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9" name="Gruppieren"/>
          <p:cNvGrpSpPr/>
          <p:nvPr/>
        </p:nvGrpSpPr>
        <p:grpSpPr>
          <a:xfrm>
            <a:off x="9246424" y="6427149"/>
            <a:ext cx="2244875" cy="2738801"/>
            <a:chOff x="0" y="0"/>
            <a:chExt cx="2244874" cy="2738800"/>
          </a:xfrm>
        </p:grpSpPr>
        <p:sp>
          <p:nvSpPr>
            <p:cNvPr id="627" name="Form"/>
            <p:cNvSpPr/>
            <p:nvPr/>
          </p:nvSpPr>
          <p:spPr>
            <a:xfrm>
              <a:off x="0" y="444103"/>
              <a:ext cx="2244875" cy="2294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45" extrusionOk="0">
                  <a:moveTo>
                    <a:pt x="0" y="0"/>
                  </a:moveTo>
                  <a:lnTo>
                    <a:pt x="0" y="17614"/>
                  </a:lnTo>
                  <a:lnTo>
                    <a:pt x="0" y="17802"/>
                  </a:lnTo>
                  <a:lnTo>
                    <a:pt x="54" y="17802"/>
                  </a:lnTo>
                  <a:cubicBezTo>
                    <a:pt x="188" y="18669"/>
                    <a:pt x="1201" y="19518"/>
                    <a:pt x="3166" y="20180"/>
                  </a:cubicBezTo>
                  <a:cubicBezTo>
                    <a:pt x="7383" y="21600"/>
                    <a:pt x="14223" y="21600"/>
                    <a:pt x="18441" y="20180"/>
                  </a:cubicBezTo>
                  <a:cubicBezTo>
                    <a:pt x="20406" y="19518"/>
                    <a:pt x="21412" y="18669"/>
                    <a:pt x="21546" y="17802"/>
                  </a:cubicBezTo>
                  <a:lnTo>
                    <a:pt x="21600" y="17802"/>
                  </a:lnTo>
                  <a:lnTo>
                    <a:pt x="21600" y="17614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0072A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Oval"/>
            <p:cNvSpPr/>
            <p:nvPr/>
          </p:nvSpPr>
          <p:spPr>
            <a:xfrm>
              <a:off x="308" y="0"/>
              <a:ext cx="2244258" cy="92131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9CD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30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6758" y="7804673"/>
            <a:ext cx="2084207" cy="481876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History Repository">
            <a:extLst>
              <a:ext uri="{FF2B5EF4-FFF2-40B4-BE49-F238E27FC236}">
                <a16:creationId xmlns:a16="http://schemas.microsoft.com/office/drawing/2014/main" id="{9A26DA13-056F-4AC2-8225-820B00ABFDD2}"/>
              </a:ext>
            </a:extLst>
          </p:cNvPr>
          <p:cNvSpPr/>
          <p:nvPr/>
        </p:nvSpPr>
        <p:spPr>
          <a:xfrm>
            <a:off x="8071104" y="3942953"/>
            <a:ext cx="1882837" cy="489347"/>
          </a:xfrm>
          <a:prstGeom prst="rect">
            <a:avLst/>
          </a:prstGeom>
          <a:solidFill>
            <a:srgbClr val="009CD1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fr-CH" dirty="0"/>
              <a:t>Logs</a:t>
            </a:r>
            <a:r>
              <a:rPr dirty="0"/>
              <a:t> Repository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Showroom">
  <a:themeElements>
    <a:clrScheme name="Showroom">
      <a:dk1>
        <a:srgbClr val="414141"/>
      </a:dk1>
      <a:lt1>
        <a:srgbClr val="240041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Showroom">
  <a:themeElements>
    <a:clrScheme name="Showroom">
      <a:dk1>
        <a:srgbClr val="414141"/>
      </a:dk1>
      <a:lt1>
        <a:srgbClr val="240041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484D4B"/>
      </a:dk2>
      <a:lt2>
        <a:srgbClr val="A5A5A5"/>
      </a:lt2>
      <a:accent1>
        <a:srgbClr val="669AA4"/>
      </a:accent1>
      <a:accent2>
        <a:srgbClr val="930706"/>
      </a:accent2>
      <a:accent3>
        <a:srgbClr val="CC4C0E"/>
      </a:accent3>
      <a:accent4>
        <a:srgbClr val="88845E"/>
      </a:accent4>
      <a:accent5>
        <a:srgbClr val="CF8616"/>
      </a:accent5>
      <a:accent6>
        <a:srgbClr val="4E576B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7472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84D4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686</Words>
  <Application>Microsoft Office PowerPoint</Application>
  <PresentationFormat>Personnalisé</PresentationFormat>
  <Paragraphs>216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5" baseType="lpstr">
      <vt:lpstr>Arista 2.0 Alternate</vt:lpstr>
      <vt:lpstr>Arista 2.0 Light</vt:lpstr>
      <vt:lpstr>Avenir Roman</vt:lpstr>
      <vt:lpstr>Gill Sans</vt:lpstr>
      <vt:lpstr>Gill Sans Light</vt:lpstr>
      <vt:lpstr>Gill Sans SemiBold</vt:lpstr>
      <vt:lpstr>Helvetica</vt:lpstr>
      <vt:lpstr>Menlo</vt:lpstr>
      <vt:lpstr>Showroom</vt:lpstr>
      <vt:lpstr>1_Showroom</vt:lpstr>
      <vt:lpstr>Présentation PowerPoint</vt:lpstr>
      <vt:lpstr>Présentation PowerPoint</vt:lpstr>
      <vt:lpstr>Motivation for cloud.iO</vt:lpstr>
      <vt:lpstr>Présentation PowerPoint</vt:lpstr>
      <vt:lpstr>Présentation PowerPoint</vt:lpstr>
      <vt:lpstr>Actors</vt:lpstr>
      <vt:lpstr>Présentation PowerPoint</vt:lpstr>
      <vt:lpstr>Overview</vt:lpstr>
      <vt:lpstr>Backends</vt:lpstr>
      <vt:lpstr>Endpoint structure</vt:lpstr>
      <vt:lpstr>Topic / Json Object model</vt:lpstr>
      <vt:lpstr>Présentation PowerPoint</vt:lpstr>
      <vt:lpstr>Clouds analysis</vt:lpstr>
      <vt:lpstr>Normalization with W3C WoT</vt:lpstr>
      <vt:lpstr>Open 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Bonvin</dc:creator>
  <cp:lastModifiedBy>Lucas Bonvin</cp:lastModifiedBy>
  <cp:revision>27</cp:revision>
  <cp:lastPrinted>2019-11-20T10:30:26Z</cp:lastPrinted>
  <dcterms:modified xsi:type="dcterms:W3CDTF">2019-11-20T13:27:55Z</dcterms:modified>
</cp:coreProperties>
</file>